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6" r:id="rId2"/>
  </p:sldIdLst>
  <p:sldSz cx="30279975" cy="42808525"/>
  <p:notesSz cx="6858000" cy="9144000"/>
  <p:defaultTextStyle>
    <a:defPPr>
      <a:defRPr lang="en-US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C41"/>
    <a:srgbClr val="F3F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732"/>
  </p:normalViewPr>
  <p:slideViewPr>
    <p:cSldViewPr>
      <p:cViewPr>
        <p:scale>
          <a:sx n="15" d="100"/>
          <a:sy n="15" d="100"/>
        </p:scale>
        <p:origin x="3440" y="248"/>
      </p:cViewPr>
      <p:guideLst>
        <p:guide orient="horz" pos="13483"/>
        <p:guide pos="95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00EFD-8A2F-7540-A680-C1425BD53CC8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6CAF2-83D8-C84E-BA10-9BACBCA0A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28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6CAF2-83D8-C84E-BA10-9BACBCA0A1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6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998" y="13298392"/>
            <a:ext cx="25737979" cy="9176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996" y="24258164"/>
            <a:ext cx="21195983" cy="109399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052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668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98227" y="10702131"/>
            <a:ext cx="22557528" cy="227995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5123" y="10702131"/>
            <a:ext cx="67178439" cy="227995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919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481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09" y="27508444"/>
            <a:ext cx="25737979" cy="850224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09" y="18144082"/>
            <a:ext cx="25737979" cy="936436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70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5123" y="62349824"/>
            <a:ext cx="44867985" cy="17634734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773" y="62349824"/>
            <a:ext cx="44867982" cy="17634734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367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9582375"/>
            <a:ext cx="13378914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999" y="13575852"/>
            <a:ext cx="13378914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81808" y="9582375"/>
            <a:ext cx="13384170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81808" y="13575852"/>
            <a:ext cx="13384170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796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175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04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000" y="1704413"/>
            <a:ext cx="9961903" cy="725366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8629" y="1704417"/>
            <a:ext cx="16927347" cy="3653589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000" y="8958084"/>
            <a:ext cx="9961903" cy="2928222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459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5087" y="29965968"/>
            <a:ext cx="18167985" cy="3537652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5087" y="3825021"/>
            <a:ext cx="18167985" cy="25685115"/>
          </a:xfrm>
        </p:spPr>
        <p:txBody>
          <a:bodyPr/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5087" y="33503620"/>
            <a:ext cx="18167985" cy="502405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011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9988659"/>
            <a:ext cx="27251978" cy="28251648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9523E-CA9F-4733-B041-603FD40B7B76}" type="datetimeFigureOut">
              <a:rPr lang="en-SG" smtClean="0"/>
              <a:t>11/7/16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A58E4-F471-4063-8832-C061C7EEDC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609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43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61" indent="-1566161" algn="l" defTabSz="4176431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350" indent="-1305135" algn="l" defTabSz="4176431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538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753" indent="-1044108" algn="l" defTabSz="4176431" rtl="0" eaLnBrk="1" latinLnBrk="0" hangingPunct="1">
        <a:spcBef>
          <a:spcPct val="20000"/>
        </a:spcBef>
        <a:buFont typeface="Arial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969" indent="-1044108" algn="l" defTabSz="4176431" rtl="0" eaLnBrk="1" latinLnBrk="0" hangingPunct="1">
        <a:spcBef>
          <a:spcPct val="20000"/>
        </a:spcBef>
        <a:buFont typeface="Arial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jpeg"/><Relationship Id="rId14" Type="http://schemas.openxmlformats.org/officeDocument/2006/relationships/image" Target="../media/image12.jpeg"/><Relationship Id="rId15" Type="http://schemas.openxmlformats.org/officeDocument/2006/relationships/image" Target="../media/image13.tiff"/><Relationship Id="rId16" Type="http://schemas.openxmlformats.org/officeDocument/2006/relationships/image" Target="../media/image14.jpeg"/><Relationship Id="rId17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tiff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Elbow Connector 235"/>
          <p:cNvCxnSpPr/>
          <p:nvPr/>
        </p:nvCxnSpPr>
        <p:spPr>
          <a:xfrm flipV="1">
            <a:off x="16697965" y="26544321"/>
            <a:ext cx="4011677" cy="980621"/>
          </a:xfrm>
          <a:prstGeom prst="bentConnector3">
            <a:avLst>
              <a:gd name="adj1" fmla="val 753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Elbow Connector 572"/>
          <p:cNvCxnSpPr/>
          <p:nvPr/>
        </p:nvCxnSpPr>
        <p:spPr>
          <a:xfrm rot="10800000">
            <a:off x="6958497" y="24876383"/>
            <a:ext cx="6021250" cy="5627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8347" y="1803560"/>
            <a:ext cx="29451272" cy="606319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latin typeface="Impact" pitchFamily="34" charset="0"/>
              <a:cs typeface="Times New Roman" pitchFamily="18" charset="0"/>
            </a:endParaRPr>
          </a:p>
          <a:p>
            <a:pPr algn="ctr"/>
            <a:endParaRPr lang="en-US" dirty="0" smtClean="0">
              <a:latin typeface="Impact" pitchFamily="34" charset="0"/>
              <a:cs typeface="Times New Roman" pitchFamily="18" charset="0"/>
            </a:endParaRPr>
          </a:p>
          <a:p>
            <a:pPr algn="ctr"/>
            <a:r>
              <a:rPr lang="en-US" sz="9600" dirty="0">
                <a:latin typeface="Impact" pitchFamily="34" charset="0"/>
                <a:cs typeface="Times New Roman" pitchFamily="18" charset="0"/>
              </a:rPr>
              <a:t>D</a:t>
            </a:r>
            <a:r>
              <a:rPr lang="en-US" sz="9600" dirty="0" smtClean="0">
                <a:latin typeface="Impact" pitchFamily="34" charset="0"/>
                <a:cs typeface="Times New Roman" pitchFamily="18" charset="0"/>
              </a:rPr>
              <a:t>emographic Inclusiveness in Human Cell Studies</a:t>
            </a:r>
            <a:endParaRPr lang="en-SG" sz="9600" dirty="0" smtClean="0">
              <a:latin typeface="Impact" pitchFamily="34" charset="0"/>
              <a:cs typeface="Times New Roman" pitchFamily="18" charset="0"/>
            </a:endParaRPr>
          </a:p>
          <a:p>
            <a:pPr algn="ctr"/>
            <a:endParaRPr lang="en-US" sz="3200" dirty="0" smtClean="0">
              <a:latin typeface="Arial" pitchFamily="34" charset="0"/>
              <a:cs typeface="Arial" pitchFamily="34" charset="0"/>
            </a:endParaRPr>
          </a:p>
          <a:p>
            <a:pPr>
              <a:tabLst>
                <a:tab pos="542925" algn="l"/>
              </a:tabLst>
            </a:pPr>
            <a:r>
              <a:rPr lang="en-US" sz="3200" dirty="0" smtClean="0">
                <a:latin typeface="Arial" pitchFamily="34" charset="0"/>
                <a:cs typeface="Arial" pitchFamily="34" charset="0"/>
              </a:rPr>
              <a:t>	</a:t>
            </a:r>
          </a:p>
          <a:p>
            <a:pPr>
              <a:tabLst>
                <a:tab pos="542925" algn="l"/>
              </a:tabLst>
            </a:pPr>
            <a:endParaRPr lang="en-US" sz="3200" dirty="0" smtClean="0">
              <a:latin typeface="Arial" pitchFamily="34" charset="0"/>
              <a:cs typeface="Arial" pitchFamily="34" charset="0"/>
            </a:endParaRPr>
          </a:p>
          <a:p>
            <a:pPr>
              <a:tabLst>
                <a:tab pos="542925" algn="l"/>
              </a:tabLst>
            </a:pPr>
            <a:endParaRPr lang="en-US" sz="3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122" descr="SMART_Logo_texts(Web_Video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59" y="1505126"/>
            <a:ext cx="70897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7" descr="C:\Users\smrwh.NUSEXT\Desktop\FM-logo_color-on-whit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5" r="6553" b="27401"/>
          <a:stretch/>
        </p:blipFill>
        <p:spPr bwMode="auto">
          <a:xfrm>
            <a:off x="19679096" y="0"/>
            <a:ext cx="10600879" cy="437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58466" y="6176309"/>
            <a:ext cx="140041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42925" algn="l"/>
              </a:tabLst>
            </a:pPr>
            <a:r>
              <a:rPr lang="en-US" sz="3200" dirty="0" smtClean="0">
                <a:latin typeface="Arial" pitchFamily="34" charset="0"/>
                <a:cs typeface="Arial" pitchFamily="34" charset="0"/>
              </a:rPr>
              <a:t>Iva Bojic</a:t>
            </a:r>
            <a:r>
              <a:rPr lang="en-US" sz="3200" baseline="30000" dirty="0" smtClean="0">
                <a:latin typeface="Arial" pitchFamily="34" charset="0"/>
                <a:cs typeface="Arial" pitchFamily="34" charset="0"/>
              </a:rPr>
              <a:t>1,2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tabLst>
                <a:tab pos="542925" algn="l"/>
              </a:tabLst>
            </a:pPr>
            <a:r>
              <a:rPr lang="en-US" sz="3200" dirty="0" smtClean="0">
                <a:latin typeface="Arial" pitchFamily="34" charset="0"/>
                <a:cs typeface="Arial" pitchFamily="34" charset="0"/>
              </a:rPr>
              <a:t>Aaron Gerow</a:t>
            </a:r>
            <a:r>
              <a:rPr lang="en-US" sz="3200" baseline="30000" dirty="0">
                <a:latin typeface="Arial" pitchFamily="34" charset="0"/>
                <a:cs typeface="Arial" pitchFamily="34" charset="0"/>
              </a:rPr>
              <a:t>3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tabLst>
                <a:tab pos="542925" algn="l"/>
              </a:tabLst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Jessica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Snyder</a:t>
            </a:r>
            <a:r>
              <a:rPr lang="en-US" sz="3200" baseline="30000" dirty="0">
                <a:latin typeface="Arial" pitchFamily="34" charset="0"/>
                <a:cs typeface="Arial" pitchFamily="34" charset="0"/>
              </a:rPr>
              <a:t>1,2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</a:t>
            </a:r>
            <a:endParaRPr lang="en-US" sz="3200" dirty="0" smtClean="0">
              <a:latin typeface="Arial" pitchFamily="34" charset="0"/>
              <a:cs typeface="Arial" pitchFamily="34" charset="0"/>
            </a:endParaRPr>
          </a:p>
          <a:p>
            <a:pPr>
              <a:tabLst>
                <a:tab pos="542925" algn="l"/>
              </a:tabLst>
            </a:pPr>
            <a:r>
              <a:rPr lang="en-US" sz="3200" dirty="0" smtClean="0">
                <a:latin typeface="Arial" pitchFamily="34" charset="0"/>
                <a:cs typeface="Arial" pitchFamily="34" charset="0"/>
              </a:rPr>
              <a:t>Carlo Ratti</a:t>
            </a:r>
            <a:r>
              <a:rPr lang="en-US" sz="3200" baseline="30000" dirty="0">
                <a:latin typeface="Arial" pitchFamily="34" charset="0"/>
                <a:cs typeface="Arial" pitchFamily="34" charset="0"/>
              </a:rPr>
              <a:t>1,2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 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ratti@mit.edu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32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542925" algn="l"/>
              </a:tabLst>
            </a:pPr>
            <a:endParaRPr lang="en-US" sz="3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782" y="6198961"/>
            <a:ext cx="229738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3200" dirty="0" err="1" smtClean="0">
                <a:latin typeface="Calibri Light" charset="0"/>
                <a:ea typeface="Calibri Light" charset="0"/>
                <a:cs typeface="Calibri Light" charset="0"/>
              </a:rPr>
              <a:t>SENSEable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City Lab, Department of Urban Studies and Planning, 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Massachusetts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Institute of 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Technology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3200" dirty="0" err="1" smtClean="0">
                <a:latin typeface="Calibri Light" charset="0"/>
                <a:ea typeface="Calibri Light" charset="0"/>
                <a:cs typeface="Calibri Light" charset="0"/>
              </a:rPr>
              <a:t>SENSEable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 City Lab, Future Urban Mobility Interdisciplinary Research Group, Singapore-MIT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Alliance for Research and 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Technology</a:t>
            </a:r>
            <a:endParaRPr lang="en-US" sz="32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Computation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Institute, University of 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Chicago</a:t>
            </a:r>
            <a:endParaRPr lang="en-US" sz="32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1143000" indent="-1143000">
              <a:buFont typeface="+mj-lt"/>
              <a:buAutoNum type="arabicPeriod"/>
            </a:pPr>
            <a:endParaRPr lang="en-US" sz="32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6339" y="449934"/>
            <a:ext cx="29451600" cy="41885288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1245483" y="8442822"/>
            <a:ext cx="27360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739402" y="17155790"/>
            <a:ext cx="9144000" cy="4937531"/>
            <a:chOff x="5423891" y="13971932"/>
            <a:chExt cx="9634929" cy="5202620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10"/>
            <a:stretch/>
          </p:blipFill>
          <p:spPr>
            <a:xfrm>
              <a:off x="5423891" y="13971932"/>
              <a:ext cx="9634929" cy="5202620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1102" t="16249" r="17473" b="17209"/>
            <a:stretch/>
          </p:blipFill>
          <p:spPr>
            <a:xfrm>
              <a:off x="11951854" y="15893439"/>
              <a:ext cx="2152286" cy="1554402"/>
            </a:xfrm>
            <a:prstGeom prst="rect">
              <a:avLst/>
            </a:prstGeom>
          </p:spPr>
        </p:pic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1611595" y="17536544"/>
            <a:ext cx="17694002" cy="4227758"/>
            <a:chOff x="12955365" y="8819911"/>
            <a:chExt cx="15033014" cy="3591949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8" t="34215" r="7078" b="35766"/>
            <a:stretch/>
          </p:blipFill>
          <p:spPr>
            <a:xfrm>
              <a:off x="12955365" y="8819911"/>
              <a:ext cx="12801600" cy="3591949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6" t="69228" r="64503" b="12558"/>
            <a:stretch/>
          </p:blipFill>
          <p:spPr>
            <a:xfrm>
              <a:off x="25252298" y="9428284"/>
              <a:ext cx="2736081" cy="1401154"/>
            </a:xfrm>
            <a:prstGeom prst="rect">
              <a:avLst/>
            </a:prstGeom>
          </p:spPr>
        </p:pic>
      </p:grpSp>
      <p:sp>
        <p:nvSpPr>
          <p:cNvPr id="94" name="Rectangle 93"/>
          <p:cNvSpPr/>
          <p:nvPr/>
        </p:nvSpPr>
        <p:spPr>
          <a:xfrm>
            <a:off x="1242443" y="8815410"/>
            <a:ext cx="27278983" cy="1427612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b="1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RATIONALE: </a:t>
            </a:r>
            <a:r>
              <a:rPr lang="en-US" sz="3000" b="1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WHAT </a:t>
            </a:r>
            <a:r>
              <a:rPr lang="en-US" sz="3000" b="1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IS THE DEMOGRAPHIC REPRESENTATION DURING </a:t>
            </a:r>
            <a:r>
              <a:rPr lang="en-US" sz="3000" b="1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MEDICAL RESEARCH</a:t>
            </a:r>
            <a:r>
              <a:rPr lang="en-US" sz="3000" b="1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?  </a:t>
            </a:r>
            <a:r>
              <a:rPr lang="en-US" sz="3000" b="1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COULD REPRESENTATION EFFECT THE EFFICACY OF TREATMENT?</a:t>
            </a:r>
            <a:endParaRPr lang="en-US" sz="3000" b="1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883403" y="17451482"/>
            <a:ext cx="1705971" cy="3070355"/>
          </a:xfrm>
          <a:prstGeom prst="roundRect">
            <a:avLst>
              <a:gd name="adj" fmla="val 11830"/>
            </a:avLst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CASE STUDY WITH BREAST CANCER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8" name="Rounded Rectangle 557"/>
          <p:cNvSpPr/>
          <p:nvPr/>
        </p:nvSpPr>
        <p:spPr>
          <a:xfrm>
            <a:off x="11751243" y="16441779"/>
            <a:ext cx="17556480" cy="5959802"/>
          </a:xfrm>
          <a:prstGeom prst="roundRect">
            <a:avLst>
              <a:gd name="adj" fmla="val 6319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A2. MORBIDITY RATE IS HIGHER, SURVIVAL RATE IS LOWER FOR BLACK BREAST CANCER PATIENTS. 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Right Brace 20"/>
          <p:cNvSpPr/>
          <p:nvPr/>
        </p:nvSpPr>
        <p:spPr>
          <a:xfrm rot="16200000" flipH="1" flipV="1">
            <a:off x="20224294" y="14008820"/>
            <a:ext cx="693289" cy="17644414"/>
          </a:xfrm>
          <a:prstGeom prst="rightBrace">
            <a:avLst>
              <a:gd name="adj1" fmla="val 70687"/>
              <a:gd name="adj2" fmla="val 50000"/>
            </a:avLst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690" idx="1"/>
            <a:endCxn id="568" idx="0"/>
          </p:cNvCxnSpPr>
          <p:nvPr/>
        </p:nvCxnSpPr>
        <p:spPr>
          <a:xfrm rot="10800000" flipV="1">
            <a:off x="18552612" y="23638768"/>
            <a:ext cx="475807" cy="62704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Elbow Connector 560"/>
          <p:cNvCxnSpPr>
            <a:endCxn id="650" idx="0"/>
          </p:cNvCxnSpPr>
          <p:nvPr/>
        </p:nvCxnSpPr>
        <p:spPr>
          <a:xfrm>
            <a:off x="21836475" y="23574340"/>
            <a:ext cx="912429" cy="6914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" name="Rounded Rectangle 562"/>
          <p:cNvSpPr/>
          <p:nvPr/>
        </p:nvSpPr>
        <p:spPr>
          <a:xfrm>
            <a:off x="24778190" y="24262379"/>
            <a:ext cx="4403357" cy="1263316"/>
          </a:xfrm>
          <a:prstGeom prst="roundRect">
            <a:avLst>
              <a:gd name="adj" fmla="val 0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SIGNIFICANT, YET OUTSIDE THE SCOPE OF THIS WORK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564" name="Elbow Connector 563"/>
          <p:cNvCxnSpPr>
            <a:stCxn id="650" idx="3"/>
            <a:endCxn id="563" idx="1"/>
          </p:cNvCxnSpPr>
          <p:nvPr/>
        </p:nvCxnSpPr>
        <p:spPr>
          <a:xfrm flipV="1">
            <a:off x="23929389" y="24894037"/>
            <a:ext cx="848801" cy="171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5" name="Rounded Rectangle 564"/>
          <p:cNvSpPr/>
          <p:nvPr/>
        </p:nvSpPr>
        <p:spPr>
          <a:xfrm>
            <a:off x="7551995" y="24251579"/>
            <a:ext cx="9100160" cy="1283941"/>
          </a:xfrm>
          <a:prstGeom prst="roundRect">
            <a:avLst>
              <a:gd name="adj" fmla="val 12839"/>
            </a:avLst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Q3. WHAT TOOLS ARE AVAILABLE TO 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STUDY INTRINSIC FACTORS?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567" name="Elbow Connector 566"/>
          <p:cNvCxnSpPr>
            <a:stCxn id="568" idx="1"/>
            <a:endCxn id="565" idx="3"/>
          </p:cNvCxnSpPr>
          <p:nvPr/>
        </p:nvCxnSpPr>
        <p:spPr>
          <a:xfrm rot="10800000">
            <a:off x="16652155" y="24893550"/>
            <a:ext cx="720080" cy="220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8" name="Rounded Rectangle 567"/>
          <p:cNvSpPr/>
          <p:nvPr/>
        </p:nvSpPr>
        <p:spPr>
          <a:xfrm>
            <a:off x="17372235" y="24265812"/>
            <a:ext cx="2360752" cy="1259883"/>
          </a:xfrm>
          <a:prstGeom prst="roundRect">
            <a:avLst>
              <a:gd name="adj" fmla="val 247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INTRINSIC FACTORS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2" name="Right Brace 571"/>
          <p:cNvSpPr/>
          <p:nvPr/>
        </p:nvSpPr>
        <p:spPr>
          <a:xfrm rot="10800000" flipH="1" flipV="1">
            <a:off x="6619152" y="24212574"/>
            <a:ext cx="311922" cy="1332301"/>
          </a:xfrm>
          <a:prstGeom prst="rightBrace">
            <a:avLst>
              <a:gd name="adj1" fmla="val 70687"/>
              <a:gd name="adj2" fmla="val 50000"/>
            </a:avLst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ounded Rectangle 576"/>
          <p:cNvSpPr/>
          <p:nvPr/>
        </p:nvSpPr>
        <p:spPr>
          <a:xfrm>
            <a:off x="2876686" y="24233544"/>
            <a:ext cx="3469866" cy="555093"/>
          </a:xfrm>
          <a:prstGeom prst="roundRect">
            <a:avLst>
              <a:gd name="adj" fmla="val 39899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PRIMARY CELLS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9" name="Rounded Rectangle 578"/>
          <p:cNvSpPr/>
          <p:nvPr/>
        </p:nvSpPr>
        <p:spPr>
          <a:xfrm>
            <a:off x="-216877" y="24028258"/>
            <a:ext cx="3107044" cy="1048412"/>
          </a:xfrm>
          <a:prstGeom prst="roundRect">
            <a:avLst>
              <a:gd name="adj" fmla="val 39899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500" i="1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Future work</a:t>
            </a:r>
            <a:endParaRPr lang="en-US" sz="2500" i="1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82" name="Rounded Rectangle 581"/>
          <p:cNvSpPr/>
          <p:nvPr/>
        </p:nvSpPr>
        <p:spPr>
          <a:xfrm>
            <a:off x="-432901" y="24964362"/>
            <a:ext cx="3309587" cy="1048412"/>
          </a:xfrm>
          <a:prstGeom prst="roundRect">
            <a:avLst>
              <a:gd name="adj" fmla="val 39899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500" i="1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Starting point</a:t>
            </a:r>
            <a:endParaRPr lang="en-US" sz="2500" i="1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36" name="Rounded Rectangle 635"/>
          <p:cNvSpPr/>
          <p:nvPr/>
        </p:nvSpPr>
        <p:spPr>
          <a:xfrm>
            <a:off x="810394" y="40126342"/>
            <a:ext cx="28081609" cy="1914506"/>
          </a:xfrm>
          <a:prstGeom prst="roundRect">
            <a:avLst>
              <a:gd name="adj" fmla="val 309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b="1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CONCLUSION. THIS RETROSPECTIVE CHARACTERIZES THE EXISTING TOOL KIT FOR MEDICAL RESEARCHERS TO STUDY INTRINSIC FACTORS OF DISEASE, EXPOSING GAPS IN DEMOGRAPHIC REPRESENTATION , ALLOWING FOR DISCUSSION PER DEFICIENCIES IN TREATMENT EFFICACY ON A POPULATION-LEVEL. </a:t>
            </a:r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Acknowledgement</a:t>
            </a:r>
            <a:r>
              <a:rPr lang="en-US" sz="3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. The research is supported by the National Research Foundation, Prime Minister’s Office, Singapore, under its CREATE </a:t>
            </a:r>
            <a:r>
              <a:rPr lang="en-US" sz="3000" dirty="0" err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programme</a:t>
            </a:r>
            <a:r>
              <a:rPr lang="en-US" sz="3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, Singapore-MIT Alliance for Research and Technology (SMART) Future Urban Mobility (FM) </a:t>
            </a:r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IRG. Prepared </a:t>
            </a:r>
            <a:r>
              <a:rPr lang="en-US" sz="3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for Singapore-MIT Alliance for Research and Technology  (SMART) Future Urban Mobility Symposium poster presentation on July 25-26, 2016 2016</a:t>
            </a:r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.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0" name="Rounded Rectangle 649"/>
          <p:cNvSpPr/>
          <p:nvPr/>
        </p:nvSpPr>
        <p:spPr>
          <a:xfrm>
            <a:off x="21568419" y="24265812"/>
            <a:ext cx="2360970" cy="1259883"/>
          </a:xfrm>
          <a:prstGeom prst="roundRect">
            <a:avLst>
              <a:gd name="adj" fmla="val 24708"/>
            </a:avLst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EXTRINSIC FACTORS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671" name="Group 670"/>
          <p:cNvGrpSpPr>
            <a:grpSpLocks noChangeAspect="1"/>
          </p:cNvGrpSpPr>
          <p:nvPr/>
        </p:nvGrpSpPr>
        <p:grpSpPr>
          <a:xfrm>
            <a:off x="13699827" y="24365989"/>
            <a:ext cx="2286000" cy="1032053"/>
            <a:chOff x="11628054" y="23740474"/>
            <a:chExt cx="3041657" cy="1373206"/>
          </a:xfrm>
        </p:grpSpPr>
        <p:grpSp>
          <p:nvGrpSpPr>
            <p:cNvPr id="655" name="Group 654"/>
            <p:cNvGrpSpPr>
              <a:grpSpLocks noChangeAspect="1"/>
            </p:cNvGrpSpPr>
            <p:nvPr/>
          </p:nvGrpSpPr>
          <p:grpSpPr>
            <a:xfrm flipH="1">
              <a:off x="11628054" y="23740474"/>
              <a:ext cx="1889271" cy="1373206"/>
              <a:chOff x="-915973" y="5132663"/>
              <a:chExt cx="1791541" cy="1402398"/>
            </a:xfrm>
          </p:grpSpPr>
          <p:pic>
            <p:nvPicPr>
              <p:cNvPr id="656" name="Picture 655"/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-244483" y="5132663"/>
                <a:ext cx="1120051" cy="1402398"/>
              </a:xfrm>
              <a:prstGeom prst="rect">
                <a:avLst/>
              </a:prstGeom>
            </p:spPr>
          </p:pic>
          <p:pic>
            <p:nvPicPr>
              <p:cNvPr id="657" name="Picture 65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-915973" y="5996258"/>
                <a:ext cx="553892" cy="491380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</p:pic>
          <p:pic>
            <p:nvPicPr>
              <p:cNvPr id="658" name="Picture 657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-915973" y="5173205"/>
                <a:ext cx="553892" cy="55389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</p:pic>
          <p:cxnSp>
            <p:nvCxnSpPr>
              <p:cNvPr id="659" name="Straight Arrow Connector 658"/>
              <p:cNvCxnSpPr/>
              <p:nvPr/>
            </p:nvCxnSpPr>
            <p:spPr>
              <a:xfrm flipH="1" flipV="1">
                <a:off x="-362081" y="5432313"/>
                <a:ext cx="607016" cy="56394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0" name="Straight Arrow Connector 659"/>
              <p:cNvCxnSpPr/>
              <p:nvPr/>
            </p:nvCxnSpPr>
            <p:spPr>
              <a:xfrm>
                <a:off x="-639027" y="5727097"/>
                <a:ext cx="0" cy="2691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1" name="Group 660"/>
            <p:cNvGrpSpPr/>
            <p:nvPr/>
          </p:nvGrpSpPr>
          <p:grpSpPr>
            <a:xfrm>
              <a:off x="13571220" y="24008541"/>
              <a:ext cx="1098491" cy="1063383"/>
              <a:chOff x="6444766" y="4150523"/>
              <a:chExt cx="756321" cy="777240"/>
            </a:xfrm>
          </p:grpSpPr>
          <p:sp>
            <p:nvSpPr>
              <p:cNvPr id="662" name="Rounded Rectangle 661"/>
              <p:cNvSpPr/>
              <p:nvPr/>
            </p:nvSpPr>
            <p:spPr>
              <a:xfrm>
                <a:off x="6488613" y="4763258"/>
                <a:ext cx="332488" cy="23938"/>
              </a:xfrm>
              <a:prstGeom prst="roundRect">
                <a:avLst>
                  <a:gd name="adj" fmla="val 0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63" name="Rounded Rectangle 662"/>
              <p:cNvSpPr/>
              <p:nvPr/>
            </p:nvSpPr>
            <p:spPr>
              <a:xfrm>
                <a:off x="6652463" y="4789615"/>
                <a:ext cx="4788" cy="42288"/>
              </a:xfrm>
              <a:prstGeom prst="roundRect">
                <a:avLst>
                  <a:gd name="adj" fmla="val 0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664" name="Group 663"/>
              <p:cNvGrpSpPr/>
              <p:nvPr/>
            </p:nvGrpSpPr>
            <p:grpSpPr>
              <a:xfrm>
                <a:off x="6588732" y="4162685"/>
                <a:ext cx="532743" cy="765078"/>
                <a:chOff x="2810670" y="2668257"/>
                <a:chExt cx="1017487" cy="1461224"/>
              </a:xfrm>
            </p:grpSpPr>
            <p:sp>
              <p:nvSpPr>
                <p:cNvPr id="669" name="Block Arc 668"/>
                <p:cNvSpPr/>
                <p:nvPr/>
              </p:nvSpPr>
              <p:spPr>
                <a:xfrm rot="6674663">
                  <a:off x="2752432" y="3053755"/>
                  <a:ext cx="1133964" cy="1017487"/>
                </a:xfrm>
                <a:prstGeom prst="blockArc">
                  <a:avLst>
                    <a:gd name="adj1" fmla="val 10800000"/>
                    <a:gd name="adj2" fmla="val 4"/>
                    <a:gd name="adj3" fmla="val 9397"/>
                  </a:avLst>
                </a:prstGeom>
                <a:ln w="1270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70" name="Rounded Rectangle 669"/>
                <p:cNvSpPr/>
                <p:nvPr/>
              </p:nvSpPr>
              <p:spPr>
                <a:xfrm rot="18679238">
                  <a:off x="3589984" y="2711498"/>
                  <a:ext cx="234445" cy="147963"/>
                </a:xfrm>
                <a:prstGeom prst="roundRect">
                  <a:avLst>
                    <a:gd name="adj" fmla="val 0"/>
                  </a:avLst>
                </a:prstGeom>
                <a:ln w="1270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sp>
            <p:nvSpPr>
              <p:cNvPr id="665" name="Rounded Rectangle 664"/>
              <p:cNvSpPr/>
              <p:nvPr/>
            </p:nvSpPr>
            <p:spPr>
              <a:xfrm>
                <a:off x="6444766" y="4837841"/>
                <a:ext cx="756321" cy="89064"/>
              </a:xfrm>
              <a:prstGeom prst="roundRect">
                <a:avLst>
                  <a:gd name="adj" fmla="val 10810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66" name="Oval 665"/>
              <p:cNvSpPr/>
              <p:nvPr/>
            </p:nvSpPr>
            <p:spPr>
              <a:xfrm>
                <a:off x="6703639" y="4524917"/>
                <a:ext cx="95754" cy="95754"/>
              </a:xfrm>
              <a:prstGeom prst="ellips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67" name="Rounded Rectangle 666"/>
              <p:cNvSpPr/>
              <p:nvPr/>
            </p:nvSpPr>
            <p:spPr>
              <a:xfrm rot="18679238">
                <a:off x="6664446" y="4321021"/>
                <a:ext cx="489813" cy="148817"/>
              </a:xfrm>
              <a:prstGeom prst="roundRect">
                <a:avLst>
                  <a:gd name="adj" fmla="val 44322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68" name="Oval 667"/>
              <p:cNvSpPr/>
              <p:nvPr/>
            </p:nvSpPr>
            <p:spPr>
              <a:xfrm>
                <a:off x="6978083" y="4259454"/>
                <a:ext cx="47877" cy="47877"/>
              </a:xfrm>
              <a:prstGeom prst="ellips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</p:grpSp>
      <p:sp>
        <p:nvSpPr>
          <p:cNvPr id="690" name="Rounded Rectangle 689"/>
          <p:cNvSpPr/>
          <p:nvPr/>
        </p:nvSpPr>
        <p:spPr>
          <a:xfrm>
            <a:off x="19028418" y="23341454"/>
            <a:ext cx="3220627" cy="594629"/>
          </a:xfrm>
          <a:prstGeom prst="roundRect">
            <a:avLst>
              <a:gd name="adj" fmla="val 39899"/>
            </a:avLst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HOW TO CORRECT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708" name="Elbow Connector 707"/>
          <p:cNvCxnSpPr>
            <a:endCxn id="247" idx="0"/>
          </p:cNvCxnSpPr>
          <p:nvPr/>
        </p:nvCxnSpPr>
        <p:spPr>
          <a:xfrm rot="16200000" flipH="1">
            <a:off x="4138484" y="25736842"/>
            <a:ext cx="2237572" cy="13584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Elbow Connector 710"/>
          <p:cNvCxnSpPr/>
          <p:nvPr/>
        </p:nvCxnSpPr>
        <p:spPr>
          <a:xfrm rot="5400000">
            <a:off x="4705884" y="15893103"/>
            <a:ext cx="892958" cy="10596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Elbow Connector 714"/>
          <p:cNvCxnSpPr>
            <a:endCxn id="558" idx="0"/>
          </p:cNvCxnSpPr>
          <p:nvPr/>
        </p:nvCxnSpPr>
        <p:spPr>
          <a:xfrm rot="10800000" flipV="1">
            <a:off x="20529484" y="15655055"/>
            <a:ext cx="2349045" cy="78672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4" name="Rectangle 723"/>
          <p:cNvSpPr/>
          <p:nvPr/>
        </p:nvSpPr>
        <p:spPr>
          <a:xfrm>
            <a:off x="11981945" y="15499604"/>
            <a:ext cx="1755648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Q2. WHEN PATIENTS ARE GROUPED BY DEMOGRAPHICS, IS THERE A DISPERITY IN THE EFFICACY OF TREATMENT?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725" name="Elbow Connector 724"/>
          <p:cNvCxnSpPr>
            <a:stCxn id="19" idx="0"/>
            <a:endCxn id="724" idx="1"/>
          </p:cNvCxnSpPr>
          <p:nvPr/>
        </p:nvCxnSpPr>
        <p:spPr>
          <a:xfrm rot="5400000" flipH="1" flipV="1">
            <a:off x="10520388" y="15989925"/>
            <a:ext cx="1677558" cy="124555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8" name="Rounded Rectangle 737"/>
          <p:cNvSpPr/>
          <p:nvPr/>
        </p:nvSpPr>
        <p:spPr>
          <a:xfrm>
            <a:off x="2876686" y="25065932"/>
            <a:ext cx="3469866" cy="555093"/>
          </a:xfrm>
          <a:prstGeom prst="roundRect">
            <a:avLst>
              <a:gd name="adj" fmla="val 398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HUMAN CELL LINES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62" name="Rounded Rectangle 261"/>
          <p:cNvSpPr/>
          <p:nvPr/>
        </p:nvSpPr>
        <p:spPr>
          <a:xfrm>
            <a:off x="594371" y="16441778"/>
            <a:ext cx="9144000" cy="5959803"/>
          </a:xfrm>
          <a:prstGeom prst="roundRect">
            <a:avLst>
              <a:gd name="adj" fmla="val 6319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A1. </a:t>
            </a:r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U.S CENTER FOR DISEASE CONTROL (CDC) STATISTICS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61871" y="9568837"/>
            <a:ext cx="25833167" cy="4922657"/>
            <a:chOff x="2749003" y="9895696"/>
            <a:chExt cx="25833167" cy="4922657"/>
          </a:xfrm>
        </p:grpSpPr>
        <p:grpSp>
          <p:nvGrpSpPr>
            <p:cNvPr id="384" name="Group 383"/>
            <p:cNvGrpSpPr>
              <a:grpSpLocks noChangeAspect="1"/>
            </p:cNvGrpSpPr>
            <p:nvPr/>
          </p:nvGrpSpPr>
          <p:grpSpPr>
            <a:xfrm>
              <a:off x="3933711" y="10747078"/>
              <a:ext cx="5009537" cy="2177280"/>
              <a:chOff x="-6778478" y="1280615"/>
              <a:chExt cx="3844531" cy="1670936"/>
            </a:xfrm>
          </p:grpSpPr>
          <p:grpSp>
            <p:nvGrpSpPr>
              <p:cNvPr id="595" name="Group 594"/>
              <p:cNvGrpSpPr/>
              <p:nvPr/>
            </p:nvGrpSpPr>
            <p:grpSpPr>
              <a:xfrm>
                <a:off x="-6517290" y="1704795"/>
                <a:ext cx="305263" cy="719779"/>
                <a:chOff x="104762" y="4592637"/>
                <a:chExt cx="390335" cy="981652"/>
              </a:xfrm>
              <a:noFill/>
            </p:grpSpPr>
            <p:sp>
              <p:nvSpPr>
                <p:cNvPr id="712" name="Pentagon 711"/>
                <p:cNvSpPr/>
                <p:nvPr/>
              </p:nvSpPr>
              <p:spPr>
                <a:xfrm rot="5400000">
                  <a:off x="-176280" y="4935077"/>
                  <a:ext cx="944882" cy="274320"/>
                </a:xfrm>
                <a:prstGeom prst="homePlate">
                  <a:avLst>
                    <a:gd name="adj" fmla="val 62707"/>
                  </a:avLst>
                </a:prstGeom>
                <a:solidFill>
                  <a:srgbClr val="FFFFFF"/>
                </a:solidFill>
                <a:ln w="635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59001" y="5346213"/>
                  <a:ext cx="274320" cy="228076"/>
                </a:xfrm>
                <a:prstGeom prst="rect">
                  <a:avLst/>
                </a:prstGeom>
                <a:grpFill/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14" name="Rounded Rectangle 713"/>
                <p:cNvSpPr/>
                <p:nvPr/>
              </p:nvSpPr>
              <p:spPr>
                <a:xfrm>
                  <a:off x="104762" y="4592637"/>
                  <a:ext cx="390335" cy="139766"/>
                </a:xfrm>
                <a:prstGeom prst="roundRect">
                  <a:avLst>
                    <a:gd name="adj" fmla="val 14244"/>
                  </a:avLst>
                </a:prstGeom>
                <a:solidFill>
                  <a:schemeClr val="bg1"/>
                </a:solidFill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596" name="Group 595"/>
              <p:cNvGrpSpPr>
                <a:grpSpLocks/>
              </p:cNvGrpSpPr>
              <p:nvPr/>
            </p:nvGrpSpPr>
            <p:grpSpPr>
              <a:xfrm flipH="1">
                <a:off x="-5660233" y="1968150"/>
                <a:ext cx="2353269" cy="206560"/>
                <a:chOff x="3400858" y="3634682"/>
                <a:chExt cx="2076870" cy="228600"/>
              </a:xfrm>
            </p:grpSpPr>
            <p:cxnSp>
              <p:nvCxnSpPr>
                <p:cNvPr id="704" name="Straight Arrow Connector 703"/>
                <p:cNvCxnSpPr/>
                <p:nvPr/>
              </p:nvCxnSpPr>
              <p:spPr>
                <a:xfrm>
                  <a:off x="3400858" y="3634682"/>
                  <a:ext cx="0" cy="228600"/>
                </a:xfrm>
                <a:prstGeom prst="straightConnector1">
                  <a:avLst/>
                </a:prstGeom>
                <a:ln w="3175" cmpd="sng"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Straight Arrow Connector 704"/>
                <p:cNvCxnSpPr/>
                <p:nvPr/>
              </p:nvCxnSpPr>
              <p:spPr>
                <a:xfrm>
                  <a:off x="3822946" y="3634682"/>
                  <a:ext cx="0" cy="228600"/>
                </a:xfrm>
                <a:prstGeom prst="straightConnector1">
                  <a:avLst/>
                </a:prstGeom>
                <a:ln w="3175" cmpd="sng"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Straight Arrow Connector 705"/>
                <p:cNvCxnSpPr/>
                <p:nvPr/>
              </p:nvCxnSpPr>
              <p:spPr>
                <a:xfrm>
                  <a:off x="4400970" y="3634682"/>
                  <a:ext cx="0" cy="228600"/>
                </a:xfrm>
                <a:prstGeom prst="straightConnector1">
                  <a:avLst/>
                </a:prstGeom>
                <a:ln w="3175" cmpd="sng"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Straight Arrow Connector 708"/>
                <p:cNvCxnSpPr/>
                <p:nvPr/>
              </p:nvCxnSpPr>
              <p:spPr>
                <a:xfrm>
                  <a:off x="4905363" y="3634682"/>
                  <a:ext cx="0" cy="228600"/>
                </a:xfrm>
                <a:prstGeom prst="straightConnector1">
                  <a:avLst/>
                </a:prstGeom>
                <a:ln w="3175" cmpd="sng"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Arrow Connector 709"/>
                <p:cNvCxnSpPr/>
                <p:nvPr/>
              </p:nvCxnSpPr>
              <p:spPr>
                <a:xfrm>
                  <a:off x="5477728" y="3634682"/>
                  <a:ext cx="0" cy="228600"/>
                </a:xfrm>
                <a:prstGeom prst="straightConnector1">
                  <a:avLst/>
                </a:prstGeom>
                <a:ln w="3175" cmpd="sng"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7" name="Group 596"/>
              <p:cNvGrpSpPr/>
              <p:nvPr/>
            </p:nvGrpSpPr>
            <p:grpSpPr>
              <a:xfrm>
                <a:off x="-5162550" y="2231772"/>
                <a:ext cx="305263" cy="719779"/>
                <a:chOff x="104762" y="4592637"/>
                <a:chExt cx="390335" cy="981652"/>
              </a:xfrm>
              <a:noFill/>
            </p:grpSpPr>
            <p:sp>
              <p:nvSpPr>
                <p:cNvPr id="699" name="Pentagon 698"/>
                <p:cNvSpPr/>
                <p:nvPr/>
              </p:nvSpPr>
              <p:spPr>
                <a:xfrm rot="5400000">
                  <a:off x="-176280" y="4935077"/>
                  <a:ext cx="944882" cy="274320"/>
                </a:xfrm>
                <a:prstGeom prst="homePlate">
                  <a:avLst>
                    <a:gd name="adj" fmla="val 62707"/>
                  </a:avLst>
                </a:prstGeom>
                <a:solidFill>
                  <a:srgbClr val="F2DCDB"/>
                </a:solidFill>
                <a:ln w="635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159001" y="5346213"/>
                  <a:ext cx="274320" cy="228076"/>
                </a:xfrm>
                <a:prstGeom prst="rect">
                  <a:avLst/>
                </a:prstGeom>
                <a:grpFill/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701" name="Rounded Rectangle 700"/>
                <p:cNvSpPr/>
                <p:nvPr/>
              </p:nvSpPr>
              <p:spPr>
                <a:xfrm>
                  <a:off x="104762" y="4592637"/>
                  <a:ext cx="390335" cy="139766"/>
                </a:xfrm>
                <a:prstGeom prst="roundRect">
                  <a:avLst>
                    <a:gd name="adj" fmla="val 14244"/>
                  </a:avLst>
                </a:prstGeom>
                <a:solidFill>
                  <a:schemeClr val="bg1"/>
                </a:solidFill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sp>
            <p:nvSpPr>
              <p:cNvPr id="598" name="Multiply 597"/>
              <p:cNvSpPr/>
              <p:nvPr/>
            </p:nvSpPr>
            <p:spPr>
              <a:xfrm>
                <a:off x="-5230739" y="2381271"/>
                <a:ext cx="448104" cy="422107"/>
              </a:xfrm>
              <a:prstGeom prst="mathMultiply">
                <a:avLst/>
              </a:prstGeom>
              <a:solidFill>
                <a:srgbClr val="FFFF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599" name="Group 598"/>
              <p:cNvGrpSpPr/>
              <p:nvPr/>
            </p:nvGrpSpPr>
            <p:grpSpPr>
              <a:xfrm>
                <a:off x="-4574161" y="2231772"/>
                <a:ext cx="305263" cy="719779"/>
                <a:chOff x="104762" y="4592637"/>
                <a:chExt cx="390335" cy="981652"/>
              </a:xfrm>
              <a:noFill/>
            </p:grpSpPr>
            <p:sp>
              <p:nvSpPr>
                <p:cNvPr id="696" name="Pentagon 695"/>
                <p:cNvSpPr/>
                <p:nvPr/>
              </p:nvSpPr>
              <p:spPr>
                <a:xfrm rot="5400000">
                  <a:off x="-176280" y="4935077"/>
                  <a:ext cx="944882" cy="274320"/>
                </a:xfrm>
                <a:prstGeom prst="homePlate">
                  <a:avLst>
                    <a:gd name="adj" fmla="val 62707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159001" y="5346213"/>
                  <a:ext cx="274320" cy="228076"/>
                </a:xfrm>
                <a:prstGeom prst="rect">
                  <a:avLst/>
                </a:prstGeom>
                <a:grpFill/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98" name="Rounded Rectangle 697"/>
                <p:cNvSpPr/>
                <p:nvPr/>
              </p:nvSpPr>
              <p:spPr>
                <a:xfrm>
                  <a:off x="104762" y="4592637"/>
                  <a:ext cx="390335" cy="139766"/>
                </a:xfrm>
                <a:prstGeom prst="roundRect">
                  <a:avLst>
                    <a:gd name="adj" fmla="val 14244"/>
                  </a:avLst>
                </a:prstGeom>
                <a:solidFill>
                  <a:schemeClr val="bg1"/>
                </a:solidFill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grpSp>
            <p:nvGrpSpPr>
              <p:cNvPr id="601" name="Group 600"/>
              <p:cNvGrpSpPr/>
              <p:nvPr/>
            </p:nvGrpSpPr>
            <p:grpSpPr>
              <a:xfrm>
                <a:off x="-3941088" y="2231772"/>
                <a:ext cx="305263" cy="719779"/>
                <a:chOff x="104762" y="4592637"/>
                <a:chExt cx="390335" cy="981652"/>
              </a:xfrm>
              <a:noFill/>
            </p:grpSpPr>
            <p:sp>
              <p:nvSpPr>
                <p:cNvPr id="692" name="Pentagon 691"/>
                <p:cNvSpPr/>
                <p:nvPr/>
              </p:nvSpPr>
              <p:spPr>
                <a:xfrm rot="5400000">
                  <a:off x="-176280" y="4935077"/>
                  <a:ext cx="944882" cy="274320"/>
                </a:xfrm>
                <a:prstGeom prst="homePlate">
                  <a:avLst>
                    <a:gd name="adj" fmla="val 62707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635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159001" y="5346213"/>
                  <a:ext cx="274320" cy="228076"/>
                </a:xfrm>
                <a:prstGeom prst="rect">
                  <a:avLst/>
                </a:prstGeom>
                <a:grpFill/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94" name="Rounded Rectangle 693"/>
                <p:cNvSpPr/>
                <p:nvPr/>
              </p:nvSpPr>
              <p:spPr>
                <a:xfrm>
                  <a:off x="104762" y="4592637"/>
                  <a:ext cx="390335" cy="139766"/>
                </a:xfrm>
                <a:prstGeom prst="roundRect">
                  <a:avLst>
                    <a:gd name="adj" fmla="val 14244"/>
                  </a:avLst>
                </a:prstGeom>
                <a:solidFill>
                  <a:schemeClr val="bg1"/>
                </a:solidFill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sp>
            <p:nvSpPr>
              <p:cNvPr id="602" name="Multiply 601"/>
              <p:cNvSpPr/>
              <p:nvPr/>
            </p:nvSpPr>
            <p:spPr>
              <a:xfrm>
                <a:off x="-4647811" y="2381271"/>
                <a:ext cx="448104" cy="422107"/>
              </a:xfrm>
              <a:prstGeom prst="mathMultiply">
                <a:avLst/>
              </a:prstGeom>
              <a:solidFill>
                <a:srgbClr val="FFFF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603" name="Group 602"/>
              <p:cNvGrpSpPr/>
              <p:nvPr/>
            </p:nvGrpSpPr>
            <p:grpSpPr>
              <a:xfrm>
                <a:off x="-3447049" y="2231772"/>
                <a:ext cx="305263" cy="719779"/>
                <a:chOff x="104762" y="4592637"/>
                <a:chExt cx="390335" cy="981652"/>
              </a:xfrm>
              <a:noFill/>
            </p:grpSpPr>
            <p:sp>
              <p:nvSpPr>
                <p:cNvPr id="687" name="Pentagon 686"/>
                <p:cNvSpPr/>
                <p:nvPr/>
              </p:nvSpPr>
              <p:spPr>
                <a:xfrm rot="5400000">
                  <a:off x="-176280" y="4935077"/>
                  <a:ext cx="944882" cy="274320"/>
                </a:xfrm>
                <a:prstGeom prst="homePlate">
                  <a:avLst>
                    <a:gd name="adj" fmla="val 62707"/>
                  </a:avLst>
                </a:prstGeom>
                <a:solidFill>
                  <a:srgbClr val="EBF1DE"/>
                </a:solidFill>
                <a:ln w="635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159001" y="5346213"/>
                  <a:ext cx="274320" cy="228076"/>
                </a:xfrm>
                <a:prstGeom prst="rect">
                  <a:avLst/>
                </a:prstGeom>
                <a:grpFill/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89" name="Rounded Rectangle 688"/>
                <p:cNvSpPr/>
                <p:nvPr/>
              </p:nvSpPr>
              <p:spPr>
                <a:xfrm>
                  <a:off x="104762" y="4592637"/>
                  <a:ext cx="390335" cy="139766"/>
                </a:xfrm>
                <a:prstGeom prst="roundRect">
                  <a:avLst>
                    <a:gd name="adj" fmla="val 14244"/>
                  </a:avLst>
                </a:prstGeom>
                <a:solidFill>
                  <a:schemeClr val="bg1"/>
                </a:solidFill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sp>
            <p:nvSpPr>
              <p:cNvPr id="604" name="U-Turn Arrow 603"/>
              <p:cNvSpPr/>
              <p:nvPr/>
            </p:nvSpPr>
            <p:spPr>
              <a:xfrm flipH="1">
                <a:off x="-6342096" y="1307264"/>
                <a:ext cx="377817" cy="1164570"/>
              </a:xfrm>
              <a:prstGeom prst="uturnArrow">
                <a:avLst>
                  <a:gd name="adj1" fmla="val 14133"/>
                  <a:gd name="adj2" fmla="val 25000"/>
                  <a:gd name="adj3" fmla="val 42653"/>
                  <a:gd name="adj4" fmla="val 23108"/>
                  <a:gd name="adj5" fmla="val 29855"/>
                </a:avLst>
              </a:prstGeom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605" name="Process 604"/>
              <p:cNvSpPr/>
              <p:nvPr/>
            </p:nvSpPr>
            <p:spPr>
              <a:xfrm>
                <a:off x="-6037498" y="1304695"/>
                <a:ext cx="272782" cy="1575121"/>
              </a:xfrm>
              <a:prstGeom prst="flowChartProcess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606" name="Group 605"/>
              <p:cNvGrpSpPr>
                <a:grpSpLocks noChangeAspect="1"/>
              </p:cNvGrpSpPr>
              <p:nvPr/>
            </p:nvGrpSpPr>
            <p:grpSpPr>
              <a:xfrm rot="5400000" flipH="1">
                <a:off x="-4789870" y="124081"/>
                <a:ext cx="699389" cy="3012457"/>
                <a:chOff x="193168" y="1155534"/>
                <a:chExt cx="654893" cy="2657150"/>
              </a:xfrm>
            </p:grpSpPr>
            <p:grpSp>
              <p:nvGrpSpPr>
                <p:cNvPr id="614" name="Group 613"/>
                <p:cNvGrpSpPr>
                  <a:grpSpLocks noChangeAspect="1"/>
                </p:cNvGrpSpPr>
                <p:nvPr/>
              </p:nvGrpSpPr>
              <p:grpSpPr>
                <a:xfrm rot="5400000">
                  <a:off x="343250" y="1280491"/>
                  <a:ext cx="365760" cy="562390"/>
                  <a:chOff x="338690" y="1544748"/>
                  <a:chExt cx="621098" cy="954996"/>
                </a:xfrm>
              </p:grpSpPr>
              <p:sp>
                <p:nvSpPr>
                  <p:cNvPr id="678" name="Hexagon 677"/>
                  <p:cNvSpPr/>
                  <p:nvPr/>
                </p:nvSpPr>
                <p:spPr>
                  <a:xfrm>
                    <a:off x="338690" y="1919123"/>
                    <a:ext cx="272814" cy="235184"/>
                  </a:xfrm>
                  <a:prstGeom prst="hexagon">
                    <a:avLst/>
                  </a:prstGeom>
                  <a:no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sp>
                <p:nvSpPr>
                  <p:cNvPr id="679" name="Hexagon 678"/>
                  <p:cNvSpPr/>
                  <p:nvPr/>
                </p:nvSpPr>
                <p:spPr>
                  <a:xfrm>
                    <a:off x="547532" y="2033895"/>
                    <a:ext cx="272814" cy="235184"/>
                  </a:xfrm>
                  <a:prstGeom prst="hexagon">
                    <a:avLst/>
                  </a:prstGeom>
                  <a:no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cxnSp>
                <p:nvCxnSpPr>
                  <p:cNvPr id="680" name="Straight Connector 679"/>
                  <p:cNvCxnSpPr/>
                  <p:nvPr/>
                </p:nvCxnSpPr>
                <p:spPr>
                  <a:xfrm flipV="1">
                    <a:off x="547532" y="1779681"/>
                    <a:ext cx="63972" cy="139442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Straight Connector 680"/>
                  <p:cNvCxnSpPr/>
                  <p:nvPr/>
                </p:nvCxnSpPr>
                <p:spPr>
                  <a:xfrm flipV="1">
                    <a:off x="547532" y="2269079"/>
                    <a:ext cx="63972" cy="139442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2" name="Hexagon 681"/>
                  <p:cNvSpPr/>
                  <p:nvPr/>
                </p:nvSpPr>
                <p:spPr>
                  <a:xfrm>
                    <a:off x="556939" y="1563545"/>
                    <a:ext cx="272814" cy="235184"/>
                  </a:xfrm>
                  <a:prstGeom prst="hexagon">
                    <a:avLst/>
                  </a:prstGeom>
                  <a:no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cxnSp>
                <p:nvCxnSpPr>
                  <p:cNvPr id="683" name="Straight Connector 682"/>
                  <p:cNvCxnSpPr/>
                  <p:nvPr/>
                </p:nvCxnSpPr>
                <p:spPr>
                  <a:xfrm rot="5400000" flipV="1">
                    <a:off x="858081" y="2116572"/>
                    <a:ext cx="63972" cy="139442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4" name="Oval 683"/>
                  <p:cNvSpPr/>
                  <p:nvPr/>
                </p:nvSpPr>
                <p:spPr>
                  <a:xfrm>
                    <a:off x="479724" y="2408304"/>
                    <a:ext cx="91440" cy="91440"/>
                  </a:xfrm>
                  <a:prstGeom prst="ellipse">
                    <a:avLst/>
                  </a:prstGeom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cxnSp>
                <p:nvCxnSpPr>
                  <p:cNvPr id="685" name="Straight Connector 684"/>
                  <p:cNvCxnSpPr/>
                  <p:nvPr/>
                </p:nvCxnSpPr>
                <p:spPr>
                  <a:xfrm rot="5400000" flipV="1">
                    <a:off x="455350" y="1565442"/>
                    <a:ext cx="63972" cy="139442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6" name="Oval 685"/>
                  <p:cNvSpPr/>
                  <p:nvPr/>
                </p:nvSpPr>
                <p:spPr>
                  <a:xfrm rot="5400000">
                    <a:off x="340507" y="1544748"/>
                    <a:ext cx="91440" cy="91440"/>
                  </a:xfrm>
                  <a:prstGeom prst="ellipse">
                    <a:avLst/>
                  </a:prstGeom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</p:grpSp>
            <p:grpSp>
              <p:nvGrpSpPr>
                <p:cNvPr id="616" name="Group 615"/>
                <p:cNvGrpSpPr/>
                <p:nvPr/>
              </p:nvGrpSpPr>
              <p:grpSpPr>
                <a:xfrm flipV="1">
                  <a:off x="277860" y="1814486"/>
                  <a:ext cx="496541" cy="336469"/>
                  <a:chOff x="484881" y="1993219"/>
                  <a:chExt cx="496541" cy="336469"/>
                </a:xfrm>
              </p:grpSpPr>
              <p:sp>
                <p:nvSpPr>
                  <p:cNvPr id="653" name="Hexagon 652"/>
                  <p:cNvSpPr/>
                  <p:nvPr/>
                </p:nvSpPr>
                <p:spPr>
                  <a:xfrm rot="5400000">
                    <a:off x="609638" y="2097994"/>
                    <a:ext cx="160658" cy="138498"/>
                  </a:xfrm>
                  <a:prstGeom prst="hexagon">
                    <a:avLst/>
                  </a:prstGeom>
                  <a:no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cxnSp>
                <p:nvCxnSpPr>
                  <p:cNvPr id="654" name="Straight Connector 653"/>
                  <p:cNvCxnSpPr/>
                  <p:nvPr/>
                </p:nvCxnSpPr>
                <p:spPr>
                  <a:xfrm rot="5400000" flipV="1">
                    <a:off x="783177" y="2092913"/>
                    <a:ext cx="37673" cy="82116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2" name="Straight Connector 671"/>
                  <p:cNvCxnSpPr/>
                  <p:nvPr/>
                </p:nvCxnSpPr>
                <p:spPr>
                  <a:xfrm rot="5400000" flipV="1">
                    <a:off x="560823" y="2064692"/>
                    <a:ext cx="37673" cy="82116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3" name="Hexagon 672"/>
                  <p:cNvSpPr/>
                  <p:nvPr/>
                </p:nvSpPr>
                <p:spPr>
                  <a:xfrm rot="5400000">
                    <a:off x="820774" y="2131754"/>
                    <a:ext cx="160658" cy="138498"/>
                  </a:xfrm>
                  <a:prstGeom prst="hexagon">
                    <a:avLst/>
                  </a:prstGeom>
                  <a:no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cxnSp>
                <p:nvCxnSpPr>
                  <p:cNvPr id="674" name="Straight Connector 673"/>
                  <p:cNvCxnSpPr/>
                  <p:nvPr/>
                </p:nvCxnSpPr>
                <p:spPr>
                  <a:xfrm rot="10800000" flipV="1">
                    <a:off x="650634" y="2247572"/>
                    <a:ext cx="37673" cy="82116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5" name="Oval 674"/>
                  <p:cNvSpPr/>
                  <p:nvPr/>
                </p:nvSpPr>
                <p:spPr>
                  <a:xfrm rot="5400000">
                    <a:off x="484881" y="2046982"/>
                    <a:ext cx="53848" cy="53848"/>
                  </a:xfrm>
                  <a:prstGeom prst="ellipse">
                    <a:avLst/>
                  </a:prstGeom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cxnSp>
                <p:nvCxnSpPr>
                  <p:cNvPr id="676" name="Straight Connector 675"/>
                  <p:cNvCxnSpPr/>
                  <p:nvPr/>
                </p:nvCxnSpPr>
                <p:spPr>
                  <a:xfrm rot="10800000" flipV="1">
                    <a:off x="909341" y="2038627"/>
                    <a:ext cx="37673" cy="82116"/>
                  </a:xfrm>
                  <a:prstGeom prst="line">
                    <a:avLst/>
                  </a:prstGeom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7" name="Oval 676"/>
                  <p:cNvSpPr/>
                  <p:nvPr/>
                </p:nvSpPr>
                <p:spPr>
                  <a:xfrm rot="10800000">
                    <a:off x="927574" y="1993219"/>
                    <a:ext cx="53848" cy="53848"/>
                  </a:xfrm>
                  <a:prstGeom prst="ellipse">
                    <a:avLst/>
                  </a:prstGeom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</p:grpSp>
            <p:grpSp>
              <p:nvGrpSpPr>
                <p:cNvPr id="617" name="Group 616"/>
                <p:cNvGrpSpPr>
                  <a:grpSpLocks noChangeAspect="1"/>
                </p:cNvGrpSpPr>
                <p:nvPr/>
              </p:nvGrpSpPr>
              <p:grpSpPr>
                <a:xfrm rot="16200000" flipH="1">
                  <a:off x="343250" y="2205559"/>
                  <a:ext cx="365760" cy="551321"/>
                  <a:chOff x="338690" y="1563545"/>
                  <a:chExt cx="621098" cy="936199"/>
                </a:xfrm>
                <a:noFill/>
              </p:grpSpPr>
              <p:sp>
                <p:nvSpPr>
                  <p:cNvPr id="637" name="Hexagon 636"/>
                  <p:cNvSpPr/>
                  <p:nvPr/>
                </p:nvSpPr>
                <p:spPr>
                  <a:xfrm>
                    <a:off x="338690" y="1919123"/>
                    <a:ext cx="272814" cy="235184"/>
                  </a:xfrm>
                  <a:prstGeom prst="hexagon">
                    <a:avLst/>
                  </a:prstGeom>
                  <a:grp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sp>
                <p:nvSpPr>
                  <p:cNvPr id="638" name="Hexagon 637"/>
                  <p:cNvSpPr/>
                  <p:nvPr/>
                </p:nvSpPr>
                <p:spPr>
                  <a:xfrm>
                    <a:off x="547532" y="2033895"/>
                    <a:ext cx="272814" cy="235184"/>
                  </a:xfrm>
                  <a:prstGeom prst="hexagon">
                    <a:avLst/>
                  </a:prstGeom>
                  <a:grp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cxnSp>
                <p:nvCxnSpPr>
                  <p:cNvPr id="639" name="Straight Connector 638"/>
                  <p:cNvCxnSpPr/>
                  <p:nvPr/>
                </p:nvCxnSpPr>
                <p:spPr>
                  <a:xfrm flipV="1">
                    <a:off x="547532" y="1779681"/>
                    <a:ext cx="63972" cy="139442"/>
                  </a:xfrm>
                  <a:prstGeom prst="line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Straight Connector 639"/>
                  <p:cNvCxnSpPr/>
                  <p:nvPr/>
                </p:nvCxnSpPr>
                <p:spPr>
                  <a:xfrm flipV="1">
                    <a:off x="547532" y="2269079"/>
                    <a:ext cx="63972" cy="139442"/>
                  </a:xfrm>
                  <a:prstGeom prst="line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9" name="Hexagon 648"/>
                  <p:cNvSpPr/>
                  <p:nvPr/>
                </p:nvSpPr>
                <p:spPr>
                  <a:xfrm>
                    <a:off x="556939" y="1563545"/>
                    <a:ext cx="272814" cy="235184"/>
                  </a:xfrm>
                  <a:prstGeom prst="hexagon">
                    <a:avLst/>
                  </a:prstGeom>
                  <a:grp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cxnSp>
                <p:nvCxnSpPr>
                  <p:cNvPr id="651" name="Straight Connector 650"/>
                  <p:cNvCxnSpPr/>
                  <p:nvPr/>
                </p:nvCxnSpPr>
                <p:spPr>
                  <a:xfrm rot="5400000" flipV="1">
                    <a:off x="858081" y="2116572"/>
                    <a:ext cx="63972" cy="139442"/>
                  </a:xfrm>
                  <a:prstGeom prst="line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2" name="Oval 651"/>
                  <p:cNvSpPr/>
                  <p:nvPr/>
                </p:nvSpPr>
                <p:spPr>
                  <a:xfrm>
                    <a:off x="479724" y="2408304"/>
                    <a:ext cx="91440" cy="91440"/>
                  </a:xfrm>
                  <a:prstGeom prst="ellipse">
                    <a:avLst/>
                  </a:prstGeom>
                  <a:grp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</p:grpSp>
            <p:sp>
              <p:nvSpPr>
                <p:cNvPr id="618" name="Double Brace 617"/>
                <p:cNvSpPr/>
                <p:nvPr/>
              </p:nvSpPr>
              <p:spPr>
                <a:xfrm rot="5400000">
                  <a:off x="-807960" y="2156662"/>
                  <a:ext cx="2657150" cy="654893"/>
                </a:xfrm>
                <a:prstGeom prst="bracePair">
                  <a:avLst>
                    <a:gd name="adj" fmla="val 7200"/>
                  </a:avLst>
                </a:prstGeom>
                <a:ln>
                  <a:solidFill>
                    <a:schemeClr val="tx2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grpSp>
              <p:nvGrpSpPr>
                <p:cNvPr id="619" name="Group 618"/>
                <p:cNvGrpSpPr>
                  <a:grpSpLocks noChangeAspect="1"/>
                </p:cNvGrpSpPr>
                <p:nvPr/>
              </p:nvGrpSpPr>
              <p:grpSpPr>
                <a:xfrm rot="5400000">
                  <a:off x="343250" y="2724550"/>
                  <a:ext cx="365760" cy="551321"/>
                  <a:chOff x="338690" y="1563545"/>
                  <a:chExt cx="621098" cy="936199"/>
                </a:xfrm>
                <a:noFill/>
              </p:grpSpPr>
              <p:sp>
                <p:nvSpPr>
                  <p:cNvPr id="629" name="Hexagon 628"/>
                  <p:cNvSpPr/>
                  <p:nvPr/>
                </p:nvSpPr>
                <p:spPr>
                  <a:xfrm>
                    <a:off x="338690" y="1919123"/>
                    <a:ext cx="272814" cy="235184"/>
                  </a:xfrm>
                  <a:prstGeom prst="hexagon">
                    <a:avLst/>
                  </a:prstGeom>
                  <a:grp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sp>
                <p:nvSpPr>
                  <p:cNvPr id="630" name="Hexagon 629"/>
                  <p:cNvSpPr/>
                  <p:nvPr/>
                </p:nvSpPr>
                <p:spPr>
                  <a:xfrm>
                    <a:off x="547532" y="2033895"/>
                    <a:ext cx="272814" cy="235184"/>
                  </a:xfrm>
                  <a:prstGeom prst="hexagon">
                    <a:avLst/>
                  </a:prstGeom>
                  <a:grp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cxnSp>
                <p:nvCxnSpPr>
                  <p:cNvPr id="631" name="Straight Connector 630"/>
                  <p:cNvCxnSpPr/>
                  <p:nvPr/>
                </p:nvCxnSpPr>
                <p:spPr>
                  <a:xfrm flipV="1">
                    <a:off x="547532" y="1779681"/>
                    <a:ext cx="63972" cy="139442"/>
                  </a:xfrm>
                  <a:prstGeom prst="line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Connector 631"/>
                  <p:cNvCxnSpPr/>
                  <p:nvPr/>
                </p:nvCxnSpPr>
                <p:spPr>
                  <a:xfrm flipV="1">
                    <a:off x="547532" y="2269079"/>
                    <a:ext cx="63972" cy="139442"/>
                  </a:xfrm>
                  <a:prstGeom prst="line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3" name="Hexagon 632"/>
                  <p:cNvSpPr/>
                  <p:nvPr/>
                </p:nvSpPr>
                <p:spPr>
                  <a:xfrm>
                    <a:off x="556939" y="1563545"/>
                    <a:ext cx="272814" cy="235184"/>
                  </a:xfrm>
                  <a:prstGeom prst="hexagon">
                    <a:avLst/>
                  </a:prstGeom>
                  <a:grp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cxnSp>
                <p:nvCxnSpPr>
                  <p:cNvPr id="634" name="Straight Connector 633"/>
                  <p:cNvCxnSpPr/>
                  <p:nvPr/>
                </p:nvCxnSpPr>
                <p:spPr>
                  <a:xfrm rot="5400000" flipV="1">
                    <a:off x="858081" y="2116572"/>
                    <a:ext cx="63972" cy="139442"/>
                  </a:xfrm>
                  <a:prstGeom prst="line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5" name="Oval 634"/>
                  <p:cNvSpPr/>
                  <p:nvPr/>
                </p:nvSpPr>
                <p:spPr>
                  <a:xfrm>
                    <a:off x="479724" y="2408304"/>
                    <a:ext cx="91440" cy="91440"/>
                  </a:xfrm>
                  <a:prstGeom prst="ellipse">
                    <a:avLst/>
                  </a:prstGeom>
                  <a:grp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</p:grpSp>
            <p:cxnSp>
              <p:nvCxnSpPr>
                <p:cNvPr id="620" name="Straight Connector 619"/>
                <p:cNvCxnSpPr/>
                <p:nvPr/>
              </p:nvCxnSpPr>
              <p:spPr>
                <a:xfrm rot="10800000" flipV="1">
                  <a:off x="507293" y="2760063"/>
                  <a:ext cx="37673" cy="82116"/>
                </a:xfrm>
                <a:prstGeom prst="line">
                  <a:avLst/>
                </a:prstGeom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1" name="Oval 620"/>
                <p:cNvSpPr/>
                <p:nvPr/>
              </p:nvSpPr>
              <p:spPr>
                <a:xfrm rot="5400000">
                  <a:off x="499206" y="2714132"/>
                  <a:ext cx="53848" cy="53848"/>
                </a:xfrm>
                <a:prstGeom prst="ellipse">
                  <a:avLst/>
                </a:prstGeom>
                <a:noFill/>
                <a:ln w="3175" cmpd="sng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grpSp>
              <p:nvGrpSpPr>
                <p:cNvPr id="622" name="Group 621"/>
                <p:cNvGrpSpPr>
                  <a:grpSpLocks noChangeAspect="1"/>
                </p:cNvGrpSpPr>
                <p:nvPr/>
              </p:nvGrpSpPr>
              <p:grpSpPr>
                <a:xfrm rot="9052141">
                  <a:off x="343250" y="3326278"/>
                  <a:ext cx="365760" cy="424040"/>
                  <a:chOff x="338690" y="1779681"/>
                  <a:chExt cx="621098" cy="720063"/>
                </a:xfrm>
                <a:noFill/>
              </p:grpSpPr>
              <p:sp>
                <p:nvSpPr>
                  <p:cNvPr id="623" name="Hexagon 622"/>
                  <p:cNvSpPr/>
                  <p:nvPr/>
                </p:nvSpPr>
                <p:spPr>
                  <a:xfrm>
                    <a:off x="338690" y="1919123"/>
                    <a:ext cx="272814" cy="235184"/>
                  </a:xfrm>
                  <a:prstGeom prst="hexagon">
                    <a:avLst/>
                  </a:prstGeom>
                  <a:grp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sp>
                <p:nvSpPr>
                  <p:cNvPr id="624" name="Hexagon 623"/>
                  <p:cNvSpPr/>
                  <p:nvPr/>
                </p:nvSpPr>
                <p:spPr>
                  <a:xfrm>
                    <a:off x="547532" y="2033895"/>
                    <a:ext cx="272814" cy="235184"/>
                  </a:xfrm>
                  <a:prstGeom prst="hexagon">
                    <a:avLst/>
                  </a:prstGeom>
                  <a:grp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  <p:cxnSp>
                <p:nvCxnSpPr>
                  <p:cNvPr id="625" name="Straight Connector 624"/>
                  <p:cNvCxnSpPr/>
                  <p:nvPr/>
                </p:nvCxnSpPr>
                <p:spPr>
                  <a:xfrm flipV="1">
                    <a:off x="547532" y="1779681"/>
                    <a:ext cx="63972" cy="139442"/>
                  </a:xfrm>
                  <a:prstGeom prst="line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6" name="Straight Connector 625"/>
                  <p:cNvCxnSpPr/>
                  <p:nvPr/>
                </p:nvCxnSpPr>
                <p:spPr>
                  <a:xfrm flipV="1">
                    <a:off x="547532" y="2269079"/>
                    <a:ext cx="63972" cy="139442"/>
                  </a:xfrm>
                  <a:prstGeom prst="line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7" name="Straight Connector 626"/>
                  <p:cNvCxnSpPr/>
                  <p:nvPr/>
                </p:nvCxnSpPr>
                <p:spPr>
                  <a:xfrm rot="5400000" flipV="1">
                    <a:off x="858081" y="2116572"/>
                    <a:ext cx="63972" cy="139442"/>
                  </a:xfrm>
                  <a:prstGeom prst="line">
                    <a:avLst/>
                  </a:prstGeom>
                  <a:grpFill/>
                  <a:ln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8" name="Oval 627"/>
                  <p:cNvSpPr/>
                  <p:nvPr/>
                </p:nvSpPr>
                <p:spPr>
                  <a:xfrm>
                    <a:off x="479724" y="2408304"/>
                    <a:ext cx="91440" cy="91440"/>
                  </a:xfrm>
                  <a:prstGeom prst="ellipse">
                    <a:avLst/>
                  </a:prstGeom>
                  <a:grpFill/>
                  <a:ln w="3175" cmpd="sng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endParaRPr>
                  </a:p>
                </p:txBody>
              </p:sp>
            </p:grpSp>
          </p:grpSp>
          <p:sp>
            <p:nvSpPr>
              <p:cNvPr id="607" name="U-Turn Arrow 606"/>
              <p:cNvSpPr/>
              <p:nvPr/>
            </p:nvSpPr>
            <p:spPr>
              <a:xfrm>
                <a:off x="-6778478" y="1307264"/>
                <a:ext cx="377817" cy="1164570"/>
              </a:xfrm>
              <a:prstGeom prst="uturnArrow">
                <a:avLst>
                  <a:gd name="adj1" fmla="val 14133"/>
                  <a:gd name="adj2" fmla="val 25000"/>
                  <a:gd name="adj3" fmla="val 42653"/>
                  <a:gd name="adj4" fmla="val 23108"/>
                  <a:gd name="adj5" fmla="val 29855"/>
                </a:avLst>
              </a:prstGeom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608" name="Group 607"/>
              <p:cNvGrpSpPr/>
              <p:nvPr/>
            </p:nvGrpSpPr>
            <p:grpSpPr>
              <a:xfrm>
                <a:off x="-5805679" y="2231772"/>
                <a:ext cx="305263" cy="719779"/>
                <a:chOff x="104762" y="4592637"/>
                <a:chExt cx="390335" cy="981652"/>
              </a:xfrm>
              <a:noFill/>
            </p:grpSpPr>
            <p:sp>
              <p:nvSpPr>
                <p:cNvPr id="611" name="Pentagon 610"/>
                <p:cNvSpPr/>
                <p:nvPr/>
              </p:nvSpPr>
              <p:spPr>
                <a:xfrm rot="5400000">
                  <a:off x="-176280" y="4935077"/>
                  <a:ext cx="944882" cy="274320"/>
                </a:xfrm>
                <a:prstGeom prst="homePlate">
                  <a:avLst>
                    <a:gd name="adj" fmla="val 62707"/>
                  </a:avLst>
                </a:prstGeom>
                <a:solidFill>
                  <a:srgbClr val="F2DCDB"/>
                </a:solidFill>
                <a:ln w="635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159001" y="5346213"/>
                  <a:ext cx="274320" cy="228076"/>
                </a:xfrm>
                <a:prstGeom prst="rect">
                  <a:avLst/>
                </a:prstGeom>
                <a:grpFill/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613" name="Rounded Rectangle 612"/>
                <p:cNvSpPr/>
                <p:nvPr/>
              </p:nvSpPr>
              <p:spPr>
                <a:xfrm>
                  <a:off x="104762" y="4592637"/>
                  <a:ext cx="390335" cy="139766"/>
                </a:xfrm>
                <a:prstGeom prst="roundRect">
                  <a:avLst>
                    <a:gd name="adj" fmla="val 14244"/>
                  </a:avLst>
                </a:prstGeom>
                <a:solidFill>
                  <a:schemeClr val="bg1"/>
                </a:solidFill>
                <a:ln w="31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sp>
            <p:nvSpPr>
              <p:cNvPr id="609" name="Multiply 608"/>
              <p:cNvSpPr/>
              <p:nvPr/>
            </p:nvSpPr>
            <p:spPr>
              <a:xfrm>
                <a:off x="-5873868" y="2381271"/>
                <a:ext cx="448104" cy="422107"/>
              </a:xfrm>
              <a:prstGeom prst="mathMultiply">
                <a:avLst/>
              </a:prstGeom>
              <a:solidFill>
                <a:srgbClr val="FFFF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cxnSp>
            <p:nvCxnSpPr>
              <p:cNvPr id="610" name="Straight Connector 609"/>
              <p:cNvCxnSpPr/>
              <p:nvPr/>
            </p:nvCxnSpPr>
            <p:spPr>
              <a:xfrm flipH="1">
                <a:off x="-6050451" y="1311430"/>
                <a:ext cx="0" cy="50653"/>
              </a:xfrm>
              <a:prstGeom prst="line">
                <a:avLst/>
              </a:prstGeom>
              <a:ln w="31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5" name="Group 384"/>
            <p:cNvGrpSpPr>
              <a:grpSpLocks noChangeAspect="1"/>
            </p:cNvGrpSpPr>
            <p:nvPr/>
          </p:nvGrpSpPr>
          <p:grpSpPr>
            <a:xfrm flipH="1">
              <a:off x="10541712" y="11259994"/>
              <a:ext cx="1889271" cy="1373206"/>
              <a:chOff x="-915973" y="5132663"/>
              <a:chExt cx="1791541" cy="1402398"/>
            </a:xfrm>
          </p:grpSpPr>
          <p:pic>
            <p:nvPicPr>
              <p:cNvPr id="590" name="Picture 589"/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-244483" y="5132663"/>
                <a:ext cx="1120051" cy="1402398"/>
              </a:xfrm>
              <a:prstGeom prst="rect">
                <a:avLst/>
              </a:prstGeom>
            </p:spPr>
          </p:pic>
          <p:pic>
            <p:nvPicPr>
              <p:cNvPr id="591" name="Picture 590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-915973" y="5996258"/>
                <a:ext cx="553892" cy="491380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</p:pic>
          <p:pic>
            <p:nvPicPr>
              <p:cNvPr id="592" name="Picture 591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-915973" y="5173205"/>
                <a:ext cx="553892" cy="55389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</p:pic>
          <p:cxnSp>
            <p:nvCxnSpPr>
              <p:cNvPr id="593" name="Straight Arrow Connector 592"/>
              <p:cNvCxnSpPr/>
              <p:nvPr/>
            </p:nvCxnSpPr>
            <p:spPr>
              <a:xfrm flipH="1" flipV="1">
                <a:off x="-362081" y="5432313"/>
                <a:ext cx="607016" cy="56394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4" name="Straight Arrow Connector 593"/>
              <p:cNvCxnSpPr/>
              <p:nvPr/>
            </p:nvCxnSpPr>
            <p:spPr>
              <a:xfrm>
                <a:off x="-639027" y="5727097"/>
                <a:ext cx="0" cy="2691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6" name="Process 385"/>
            <p:cNvSpPr/>
            <p:nvPr/>
          </p:nvSpPr>
          <p:spPr>
            <a:xfrm>
              <a:off x="9618540" y="10523096"/>
              <a:ext cx="4320448" cy="2282980"/>
            </a:xfrm>
            <a:prstGeom prst="flowChartProcess">
              <a:avLst/>
            </a:prstGeom>
            <a:noFill/>
            <a:ln w="3175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3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HUMAN CELL </a:t>
              </a: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MODEL  </a:t>
              </a:r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12679481" y="11294525"/>
              <a:ext cx="1098491" cy="1063383"/>
              <a:chOff x="6479686" y="4150523"/>
              <a:chExt cx="756321" cy="777240"/>
            </a:xfrm>
          </p:grpSpPr>
          <p:sp>
            <p:nvSpPr>
              <p:cNvPr id="580" name="Rounded Rectangle 579"/>
              <p:cNvSpPr/>
              <p:nvPr/>
            </p:nvSpPr>
            <p:spPr>
              <a:xfrm>
                <a:off x="6488613" y="4763258"/>
                <a:ext cx="332488" cy="23938"/>
              </a:xfrm>
              <a:prstGeom prst="roundRect">
                <a:avLst>
                  <a:gd name="adj" fmla="val 0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81" name="Rounded Rectangle 580"/>
              <p:cNvSpPr/>
              <p:nvPr/>
            </p:nvSpPr>
            <p:spPr>
              <a:xfrm>
                <a:off x="6652463" y="4789615"/>
                <a:ext cx="4788" cy="42288"/>
              </a:xfrm>
              <a:prstGeom prst="roundRect">
                <a:avLst>
                  <a:gd name="adj" fmla="val 0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583" name="Group 582"/>
              <p:cNvGrpSpPr/>
              <p:nvPr/>
            </p:nvGrpSpPr>
            <p:grpSpPr>
              <a:xfrm>
                <a:off x="6588732" y="4162685"/>
                <a:ext cx="532743" cy="765078"/>
                <a:chOff x="2810670" y="2668257"/>
                <a:chExt cx="1017487" cy="1461224"/>
              </a:xfrm>
            </p:grpSpPr>
            <p:sp>
              <p:nvSpPr>
                <p:cNvPr id="588" name="Block Arc 587"/>
                <p:cNvSpPr/>
                <p:nvPr/>
              </p:nvSpPr>
              <p:spPr>
                <a:xfrm rot="6674663">
                  <a:off x="2752432" y="3053755"/>
                  <a:ext cx="1133964" cy="1017487"/>
                </a:xfrm>
                <a:prstGeom prst="blockArc">
                  <a:avLst>
                    <a:gd name="adj1" fmla="val 10800000"/>
                    <a:gd name="adj2" fmla="val 4"/>
                    <a:gd name="adj3" fmla="val 9397"/>
                  </a:avLst>
                </a:prstGeom>
                <a:ln w="1270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589" name="Rounded Rectangle 588"/>
                <p:cNvSpPr/>
                <p:nvPr/>
              </p:nvSpPr>
              <p:spPr>
                <a:xfrm rot="18679238">
                  <a:off x="3589984" y="2711498"/>
                  <a:ext cx="234445" cy="147963"/>
                </a:xfrm>
                <a:prstGeom prst="roundRect">
                  <a:avLst>
                    <a:gd name="adj" fmla="val 0"/>
                  </a:avLst>
                </a:prstGeom>
                <a:ln w="1270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sp>
            <p:nvSpPr>
              <p:cNvPr id="584" name="Rounded Rectangle 583"/>
              <p:cNvSpPr/>
              <p:nvPr/>
            </p:nvSpPr>
            <p:spPr>
              <a:xfrm>
                <a:off x="6479686" y="4837841"/>
                <a:ext cx="756321" cy="89064"/>
              </a:xfrm>
              <a:prstGeom prst="roundRect">
                <a:avLst>
                  <a:gd name="adj" fmla="val 10810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85" name="Oval 584"/>
              <p:cNvSpPr/>
              <p:nvPr/>
            </p:nvSpPr>
            <p:spPr>
              <a:xfrm>
                <a:off x="6703639" y="4524917"/>
                <a:ext cx="95754" cy="95754"/>
              </a:xfrm>
              <a:prstGeom prst="ellips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86" name="Rounded Rectangle 585"/>
              <p:cNvSpPr/>
              <p:nvPr/>
            </p:nvSpPr>
            <p:spPr>
              <a:xfrm rot="18679238">
                <a:off x="6664446" y="4321021"/>
                <a:ext cx="489813" cy="148817"/>
              </a:xfrm>
              <a:prstGeom prst="roundRect">
                <a:avLst>
                  <a:gd name="adj" fmla="val 44322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87" name="Oval 586"/>
              <p:cNvSpPr/>
              <p:nvPr/>
            </p:nvSpPr>
            <p:spPr>
              <a:xfrm>
                <a:off x="6978083" y="4259454"/>
                <a:ext cx="47877" cy="47877"/>
              </a:xfrm>
              <a:prstGeom prst="ellips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388" name="Process 387"/>
            <p:cNvSpPr/>
            <p:nvPr/>
          </p:nvSpPr>
          <p:spPr>
            <a:xfrm>
              <a:off x="13941950" y="10523096"/>
              <a:ext cx="3726582" cy="2282980"/>
            </a:xfrm>
            <a:prstGeom prst="flowChartProcess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3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ANIMAL MODEL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4937778" y="11292800"/>
              <a:ext cx="1453645" cy="1340400"/>
            </a:xfrm>
            <a:prstGeom prst="rect">
              <a:avLst/>
            </a:prstGeom>
          </p:spPr>
        </p:pic>
        <p:sp>
          <p:nvSpPr>
            <p:cNvPr id="390" name="Left Arrow 389"/>
            <p:cNvSpPr/>
            <p:nvPr/>
          </p:nvSpPr>
          <p:spPr>
            <a:xfrm flipH="1">
              <a:off x="13871666" y="11207386"/>
              <a:ext cx="914400" cy="914400"/>
            </a:xfrm>
            <a:prstGeom prst="leftArrow">
              <a:avLst/>
            </a:prstGeom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13705964" y="11279755"/>
              <a:ext cx="234088" cy="7696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92" name="Rectangle 391"/>
            <p:cNvSpPr/>
            <p:nvPr/>
          </p:nvSpPr>
          <p:spPr>
            <a:xfrm rot="16200000">
              <a:off x="1338859" y="11305840"/>
              <a:ext cx="3285243" cy="4649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3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DRUG DEVELOPMENT PROCESS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393" name="Group 392"/>
            <p:cNvGrpSpPr/>
            <p:nvPr/>
          </p:nvGrpSpPr>
          <p:grpSpPr>
            <a:xfrm>
              <a:off x="16208434" y="11288396"/>
              <a:ext cx="1098491" cy="1054934"/>
              <a:chOff x="6444766" y="4150523"/>
              <a:chExt cx="756321" cy="777240"/>
            </a:xfrm>
          </p:grpSpPr>
          <p:sp>
            <p:nvSpPr>
              <p:cNvPr id="562" name="Rounded Rectangle 561"/>
              <p:cNvSpPr/>
              <p:nvPr/>
            </p:nvSpPr>
            <p:spPr>
              <a:xfrm>
                <a:off x="6488613" y="4763258"/>
                <a:ext cx="332488" cy="23938"/>
              </a:xfrm>
              <a:prstGeom prst="roundRect">
                <a:avLst>
                  <a:gd name="adj" fmla="val 0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66" name="Rounded Rectangle 565"/>
              <p:cNvSpPr/>
              <p:nvPr/>
            </p:nvSpPr>
            <p:spPr>
              <a:xfrm>
                <a:off x="6652463" y="4789615"/>
                <a:ext cx="4788" cy="42288"/>
              </a:xfrm>
              <a:prstGeom prst="roundRect">
                <a:avLst>
                  <a:gd name="adj" fmla="val 0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569" name="Group 568"/>
              <p:cNvGrpSpPr/>
              <p:nvPr/>
            </p:nvGrpSpPr>
            <p:grpSpPr>
              <a:xfrm>
                <a:off x="6588732" y="4162685"/>
                <a:ext cx="532743" cy="765078"/>
                <a:chOff x="2810670" y="2668257"/>
                <a:chExt cx="1017487" cy="1461224"/>
              </a:xfrm>
            </p:grpSpPr>
            <p:sp>
              <p:nvSpPr>
                <p:cNvPr id="576" name="Block Arc 575"/>
                <p:cNvSpPr/>
                <p:nvPr/>
              </p:nvSpPr>
              <p:spPr>
                <a:xfrm rot="6674663">
                  <a:off x="2752432" y="3053755"/>
                  <a:ext cx="1133964" cy="1017487"/>
                </a:xfrm>
                <a:prstGeom prst="blockArc">
                  <a:avLst>
                    <a:gd name="adj1" fmla="val 10800000"/>
                    <a:gd name="adj2" fmla="val 4"/>
                    <a:gd name="adj3" fmla="val 9397"/>
                  </a:avLst>
                </a:prstGeom>
                <a:ln w="1270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578" name="Rounded Rectangle 577"/>
                <p:cNvSpPr/>
                <p:nvPr/>
              </p:nvSpPr>
              <p:spPr>
                <a:xfrm rot="18679238">
                  <a:off x="3589984" y="2711498"/>
                  <a:ext cx="234445" cy="147963"/>
                </a:xfrm>
                <a:prstGeom prst="roundRect">
                  <a:avLst>
                    <a:gd name="adj" fmla="val 0"/>
                  </a:avLst>
                </a:prstGeom>
                <a:ln w="1270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sp>
            <p:nvSpPr>
              <p:cNvPr id="570" name="Rounded Rectangle 569"/>
              <p:cNvSpPr/>
              <p:nvPr/>
            </p:nvSpPr>
            <p:spPr>
              <a:xfrm>
                <a:off x="6444766" y="4837841"/>
                <a:ext cx="756321" cy="89064"/>
              </a:xfrm>
              <a:prstGeom prst="roundRect">
                <a:avLst>
                  <a:gd name="adj" fmla="val 10810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71" name="Oval 570"/>
              <p:cNvSpPr/>
              <p:nvPr/>
            </p:nvSpPr>
            <p:spPr>
              <a:xfrm>
                <a:off x="6703639" y="4524917"/>
                <a:ext cx="95754" cy="95754"/>
              </a:xfrm>
              <a:prstGeom prst="ellips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74" name="Rounded Rectangle 573"/>
              <p:cNvSpPr/>
              <p:nvPr/>
            </p:nvSpPr>
            <p:spPr>
              <a:xfrm rot="18679238">
                <a:off x="6664446" y="4321021"/>
                <a:ext cx="489813" cy="148817"/>
              </a:xfrm>
              <a:prstGeom prst="roundRect">
                <a:avLst>
                  <a:gd name="adj" fmla="val 44322"/>
                </a:avLst>
              </a:prstGeom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75" name="Oval 574"/>
              <p:cNvSpPr/>
              <p:nvPr/>
            </p:nvSpPr>
            <p:spPr>
              <a:xfrm>
                <a:off x="6978083" y="4259454"/>
                <a:ext cx="47877" cy="47877"/>
              </a:xfrm>
              <a:prstGeom prst="ellips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cxnSp>
          <p:nvCxnSpPr>
            <p:cNvPr id="394" name="Straight Arrow Connector 393"/>
            <p:cNvCxnSpPr/>
            <p:nvPr/>
          </p:nvCxnSpPr>
          <p:spPr>
            <a:xfrm flipH="1">
              <a:off x="16092711" y="14204896"/>
              <a:ext cx="2334705" cy="2779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/>
            <p:nvPr/>
          </p:nvCxnSpPr>
          <p:spPr>
            <a:xfrm rot="5400000" flipH="1" flipV="1">
              <a:off x="11237269" y="13623718"/>
              <a:ext cx="1592251" cy="14425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6" name="Rounded Rectangle 395"/>
            <p:cNvSpPr/>
            <p:nvPr/>
          </p:nvSpPr>
          <p:spPr>
            <a:xfrm>
              <a:off x="17687566" y="13594217"/>
              <a:ext cx="9001001" cy="1224136"/>
            </a:xfrm>
            <a:prstGeom prst="roundRect">
              <a:avLst>
                <a:gd name="adj" fmla="val 42649"/>
              </a:avLst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STEP 3 USES HUMAN SUBJECTS, FDA REQUIRES INCLUSIVE DEMOGRAPHIC REPRESENTATION</a:t>
              </a:r>
              <a:endParaRPr lang="en-US" sz="3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97" name="Rounded Rectangle 396"/>
            <p:cNvSpPr/>
            <p:nvPr/>
          </p:nvSpPr>
          <p:spPr>
            <a:xfrm>
              <a:off x="7995555" y="13594217"/>
              <a:ext cx="8032842" cy="1224136"/>
            </a:xfrm>
            <a:prstGeom prst="roundRect">
              <a:avLst>
                <a:gd name="adj" fmla="val 42649"/>
              </a:avLst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STEP 2 USES HUMAN CELLS.</a:t>
              </a:r>
            </a:p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SHOULD DEMOGRAPHICS BE CONSIDERED?</a:t>
              </a:r>
              <a:endParaRPr lang="en-US" sz="3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cxnSp>
          <p:nvCxnSpPr>
            <p:cNvPr id="398" name="Straight Arrow Connector 397"/>
            <p:cNvCxnSpPr/>
            <p:nvPr/>
          </p:nvCxnSpPr>
          <p:spPr>
            <a:xfrm rot="5400000" flipH="1" flipV="1">
              <a:off x="20375598" y="12760127"/>
              <a:ext cx="1592251" cy="14425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9" name="Group 398"/>
            <p:cNvGrpSpPr/>
            <p:nvPr/>
          </p:nvGrpSpPr>
          <p:grpSpPr>
            <a:xfrm>
              <a:off x="3243117" y="9895697"/>
              <a:ext cx="25339053" cy="3251854"/>
              <a:chOff x="3305992" y="25430963"/>
              <a:chExt cx="21768150" cy="3251854"/>
            </a:xfrm>
          </p:grpSpPr>
          <p:sp>
            <p:nvSpPr>
              <p:cNvPr id="548" name="Rectangle 547"/>
              <p:cNvSpPr/>
              <p:nvPr/>
            </p:nvSpPr>
            <p:spPr>
              <a:xfrm>
                <a:off x="3305992" y="25436710"/>
                <a:ext cx="5478254" cy="324610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3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STEP 1. DISCOVERY AND DEVELOPMENT</a:t>
                </a:r>
                <a:endPara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15711748" y="25436710"/>
                <a:ext cx="5718126" cy="32461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3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STEP 3. CLINICAL RESEARCH</a:t>
                </a:r>
                <a:endPara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8799309" y="25436710"/>
                <a:ext cx="6899197" cy="324610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3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rPr>
                  <a:t>STEP 2. PRECLINICAL RESEARCH</a:t>
                </a:r>
                <a:endPara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51" name="Right Arrow 550"/>
              <p:cNvSpPr/>
              <p:nvPr/>
            </p:nvSpPr>
            <p:spPr>
              <a:xfrm>
                <a:off x="8414994" y="26602563"/>
                <a:ext cx="1051976" cy="9144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52" name="Rectangle 551"/>
              <p:cNvSpPr/>
              <p:nvPr/>
            </p:nvSpPr>
            <p:spPr>
              <a:xfrm flipH="1">
                <a:off x="15258385" y="26602563"/>
                <a:ext cx="358518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grpSp>
            <p:nvGrpSpPr>
              <p:cNvPr id="553" name="Group 552"/>
              <p:cNvGrpSpPr/>
              <p:nvPr/>
            </p:nvGrpSpPr>
            <p:grpSpPr>
              <a:xfrm>
                <a:off x="21451002" y="25430963"/>
                <a:ext cx="3623140" cy="3246107"/>
                <a:chOff x="21541575" y="25364702"/>
                <a:chExt cx="4251809" cy="3246107"/>
              </a:xfrm>
            </p:grpSpPr>
            <p:sp>
              <p:nvSpPr>
                <p:cNvPr id="559" name="Rectangle 558"/>
                <p:cNvSpPr/>
                <p:nvPr/>
              </p:nvSpPr>
              <p:spPr>
                <a:xfrm>
                  <a:off x="21541576" y="25364702"/>
                  <a:ext cx="4251808" cy="3246107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r"/>
                  <a:r>
                    <a:rPr lang="en-US" sz="30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rPr>
                    <a:t>STEP 4</a:t>
                  </a:r>
                  <a:r>
                    <a:rPr lang="en-US" sz="300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rPr>
                    <a:t>. </a:t>
                  </a:r>
                </a:p>
                <a:p>
                  <a:pPr algn="r"/>
                  <a:r>
                    <a:rPr lang="en-US" sz="30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rPr>
                    <a:t>FDA REVIEW</a:t>
                  </a:r>
                  <a:endPara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21541575" y="26869590"/>
                  <a:ext cx="4241450" cy="174121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r"/>
                  <a:r>
                    <a:rPr lang="en-US" sz="30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rPr>
                    <a:t>STEP 5. </a:t>
                  </a:r>
                </a:p>
                <a:p>
                  <a:pPr algn="r"/>
                  <a:r>
                    <a:rPr lang="en-US" sz="30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rPr>
                    <a:t>POST-MARKETING </a:t>
                  </a:r>
                </a:p>
                <a:p>
                  <a:pPr algn="r"/>
                  <a:r>
                    <a:rPr lang="en-US" sz="30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 Light" charset="0"/>
                      <a:ea typeface="Calibri Light" charset="0"/>
                      <a:cs typeface="Calibri Light" charset="0"/>
                    </a:rPr>
                    <a:t>SAFETY MONITORING</a:t>
                  </a:r>
                  <a:endPara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charset="0"/>
                    <a:ea typeface="Calibri Light" charset="0"/>
                    <a:cs typeface="Calibri Light" charset="0"/>
                  </a:endParaRPr>
                </a:p>
              </p:txBody>
            </p:sp>
          </p:grpSp>
          <p:sp>
            <p:nvSpPr>
              <p:cNvPr id="554" name="Right Arrow 553"/>
              <p:cNvSpPr/>
              <p:nvPr/>
            </p:nvSpPr>
            <p:spPr>
              <a:xfrm rot="5400000">
                <a:off x="21556326" y="26963649"/>
                <a:ext cx="1051976" cy="779198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 rot="5400000" flipH="1">
                <a:off x="21942849" y="26282202"/>
                <a:ext cx="422948" cy="77919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56" name="Right Arrow 555"/>
              <p:cNvSpPr/>
              <p:nvPr/>
            </p:nvSpPr>
            <p:spPr>
              <a:xfrm>
                <a:off x="21258481" y="25796750"/>
                <a:ext cx="1051976" cy="91440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 flipH="1">
                <a:off x="21073251" y="25868758"/>
                <a:ext cx="358518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400" name="Right Arrow 399"/>
            <p:cNvSpPr/>
            <p:nvPr/>
          </p:nvSpPr>
          <p:spPr>
            <a:xfrm>
              <a:off x="17444243" y="11067297"/>
              <a:ext cx="1224545" cy="914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7421409" y="11062256"/>
              <a:ext cx="166850" cy="1011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02" name="Group 401"/>
            <p:cNvGrpSpPr/>
            <p:nvPr/>
          </p:nvGrpSpPr>
          <p:grpSpPr>
            <a:xfrm>
              <a:off x="19173419" y="11049024"/>
              <a:ext cx="4490812" cy="1062089"/>
              <a:chOff x="5538755" y="602963"/>
              <a:chExt cx="3396110" cy="738336"/>
            </a:xfrm>
          </p:grpSpPr>
          <p:pic>
            <p:nvPicPr>
              <p:cNvPr id="425" name="Picture 424"/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230819" y="617291"/>
                <a:ext cx="616329" cy="716544"/>
              </a:xfrm>
              <a:prstGeom prst="rect">
                <a:avLst/>
              </a:prstGeom>
            </p:spPr>
          </p:pic>
          <p:pic>
            <p:nvPicPr>
              <p:cNvPr id="427" name="Picture 426"/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932645" y="624755"/>
                <a:ext cx="616329" cy="716544"/>
              </a:xfrm>
              <a:prstGeom prst="rect">
                <a:avLst/>
              </a:prstGeom>
            </p:spPr>
          </p:pic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7616711" y="610282"/>
                <a:ext cx="616329" cy="716544"/>
              </a:xfrm>
              <a:prstGeom prst="rect">
                <a:avLst/>
              </a:prstGeom>
            </p:spPr>
          </p:pic>
          <p:pic>
            <p:nvPicPr>
              <p:cNvPr id="429" name="Picture 428"/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8318536" y="617746"/>
                <a:ext cx="616329" cy="716544"/>
              </a:xfrm>
              <a:prstGeom prst="rect">
                <a:avLst/>
              </a:prstGeom>
            </p:spPr>
          </p:pic>
          <p:pic>
            <p:nvPicPr>
              <p:cNvPr id="430" name="Picture 429"/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38755" y="602963"/>
                <a:ext cx="616329" cy="716544"/>
              </a:xfrm>
              <a:prstGeom prst="rect">
                <a:avLst/>
              </a:prstGeom>
            </p:spPr>
          </p:pic>
        </p:grpSp>
        <p:sp>
          <p:nvSpPr>
            <p:cNvPr id="424" name="Rectangle 423"/>
            <p:cNvSpPr/>
            <p:nvPr/>
          </p:nvSpPr>
          <p:spPr>
            <a:xfrm flipH="1">
              <a:off x="8974599" y="11067296"/>
              <a:ext cx="637751" cy="1011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716" name="Rounded Rectangle 715"/>
          <p:cNvSpPr/>
          <p:nvPr/>
        </p:nvSpPr>
        <p:spPr>
          <a:xfrm>
            <a:off x="660358" y="15466377"/>
            <a:ext cx="9144000" cy="548640"/>
          </a:xfrm>
          <a:prstGeom prst="roundRect">
            <a:avLst>
              <a:gd name="adj" fmla="val 45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Q1. WHERE IS A CURRENT CHALLENGE IN MEDICINE?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235" name="Elbow Connector 234"/>
          <p:cNvCxnSpPr/>
          <p:nvPr/>
        </p:nvCxnSpPr>
        <p:spPr>
          <a:xfrm flipV="1">
            <a:off x="5932723" y="26540423"/>
            <a:ext cx="5520999" cy="109925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237"/>
          <p:cNvCxnSpPr/>
          <p:nvPr/>
        </p:nvCxnSpPr>
        <p:spPr>
          <a:xfrm>
            <a:off x="15462600" y="26655743"/>
            <a:ext cx="1117242" cy="81428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/>
          <p:nvPr/>
        </p:nvCxnSpPr>
        <p:spPr>
          <a:xfrm rot="5400000">
            <a:off x="24749448" y="26862501"/>
            <a:ext cx="1245691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ounded Rectangle 239"/>
          <p:cNvSpPr/>
          <p:nvPr/>
        </p:nvSpPr>
        <p:spPr>
          <a:xfrm>
            <a:off x="11453722" y="25940766"/>
            <a:ext cx="7569538" cy="1097280"/>
          </a:xfrm>
          <a:prstGeom prst="roundRect">
            <a:avLst>
              <a:gd name="adj" fmla="val 15568"/>
            </a:avLst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Q4. HOW ARE THE CELL LINES USED BY THE RESEARCH COMMUNITY?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20831972" y="25940766"/>
            <a:ext cx="8374522" cy="1097280"/>
          </a:xfrm>
          <a:prstGeom prst="roundRect">
            <a:avLst>
              <a:gd name="adj" fmla="val 15568"/>
            </a:avLst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Q5. HOW DOES PUBLICATION RECORD COMPARE TO DEMOGRAPHICS OF THE PATIENT POPULATION?</a:t>
            </a:r>
            <a:endParaRPr lang="en-US" sz="30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46" name="Group 245"/>
          <p:cNvGrpSpPr/>
          <p:nvPr/>
        </p:nvGrpSpPr>
        <p:grpSpPr>
          <a:xfrm>
            <a:off x="810395" y="27470027"/>
            <a:ext cx="28081609" cy="12411010"/>
            <a:chOff x="1317590" y="23178828"/>
            <a:chExt cx="20995251" cy="12411010"/>
          </a:xfrm>
        </p:grpSpPr>
        <p:sp>
          <p:nvSpPr>
            <p:cNvPr id="247" name="Rounded Rectangle 246"/>
            <p:cNvSpPr/>
            <p:nvPr/>
          </p:nvSpPr>
          <p:spPr>
            <a:xfrm>
              <a:off x="1317590" y="23243674"/>
              <a:ext cx="7665100" cy="12346164"/>
            </a:xfrm>
            <a:prstGeom prst="roundRect">
              <a:avLst>
                <a:gd name="adj" fmla="val 3092"/>
              </a:avLst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30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A3. COMMERCIALLY AVIALBLE CELL LINES INCLUDE ASIAN, BLACK, HISPANIC, WHITE, AND UNSPECIFIED DONOR ETHNICITIES. </a:t>
              </a:r>
              <a:endParaRPr lang="en-US" sz="3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9275087" y="23178828"/>
              <a:ext cx="7665100" cy="12411010"/>
            </a:xfrm>
            <a:prstGeom prst="roundRect">
              <a:avLst>
                <a:gd name="adj" fmla="val 3092"/>
              </a:avLst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30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A4. CHARACTERIZATION OF DEMOGRAPHIC INCLUSIVENESS IN MEDLINE AND SCOPUS PUBLICATIONS.</a:t>
              </a:r>
              <a:endParaRPr lang="en-US" sz="3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17195967" y="23206911"/>
              <a:ext cx="5116874" cy="12310919"/>
            </a:xfrm>
            <a:prstGeom prst="roundRect">
              <a:avLst>
                <a:gd name="adj" fmla="val 3092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30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A5. THE DEMOGRAPHIC REPRESENTATION OF THE PATIENT POPULATION IS NOT CONSISTENT WITH PUBLICATION RECORD.  </a:t>
              </a:r>
              <a:endParaRPr lang="en-US" sz="3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52" name="Group 251"/>
          <p:cNvGrpSpPr>
            <a:grpSpLocks noChangeAspect="1"/>
          </p:cNvGrpSpPr>
          <p:nvPr/>
        </p:nvGrpSpPr>
        <p:grpSpPr>
          <a:xfrm>
            <a:off x="22137826" y="28837681"/>
            <a:ext cx="6467657" cy="1711599"/>
            <a:chOff x="4405898" y="15233121"/>
            <a:chExt cx="10008076" cy="2648533"/>
          </a:xfrm>
        </p:grpSpPr>
        <p:sp>
          <p:nvSpPr>
            <p:cNvPr id="255" name="Rectangle 254"/>
            <p:cNvSpPr/>
            <p:nvPr/>
          </p:nvSpPr>
          <p:spPr>
            <a:xfrm>
              <a:off x="4405898" y="15233121"/>
              <a:ext cx="5439634" cy="2648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2003 Breast Cancer </a:t>
              </a:r>
            </a:p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Incidence Count (204,803)</a:t>
              </a:r>
              <a:endParaRPr lang="en-US" sz="22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9595990" y="15233121"/>
              <a:ext cx="4817984" cy="2648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2003 Breast Cancer </a:t>
              </a:r>
            </a:p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Death Count (43,503))</a:t>
              </a:r>
              <a:endParaRPr lang="en-US" sz="22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253" name="Picture 252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2" t="45379" r="905" b="40482"/>
          <a:stretch/>
        </p:blipFill>
        <p:spPr>
          <a:xfrm>
            <a:off x="23630162" y="38415847"/>
            <a:ext cx="3401531" cy="1422463"/>
          </a:xfrm>
          <a:prstGeom prst="rect">
            <a:avLst/>
          </a:prstGeom>
        </p:spPr>
      </p:pic>
      <p:sp>
        <p:nvSpPr>
          <p:cNvPr id="279" name="Rounded Rectangle 278"/>
          <p:cNvSpPr/>
          <p:nvPr/>
        </p:nvSpPr>
        <p:spPr>
          <a:xfrm>
            <a:off x="1239304" y="13339592"/>
            <a:ext cx="6184691" cy="1048412"/>
          </a:xfrm>
          <a:prstGeom prst="roundRect">
            <a:avLst>
              <a:gd name="adj" fmla="val 39899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500" i="1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Step 2 to  become increasingly </a:t>
            </a:r>
            <a:r>
              <a:rPr lang="en-US" sz="2500" i="1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significant  </a:t>
            </a:r>
            <a:r>
              <a:rPr lang="en-US" sz="2500" i="1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with advances in tissue engineering </a:t>
            </a:r>
            <a:endParaRPr lang="en-US" sz="2500" i="1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11644123" y="28821086"/>
            <a:ext cx="10304095" cy="1571721"/>
            <a:chOff x="207696" y="9774353"/>
            <a:chExt cx="19975551" cy="2344448"/>
          </a:xfrm>
        </p:grpSpPr>
        <p:sp>
          <p:nvSpPr>
            <p:cNvPr id="293" name="Rectangle 292"/>
            <p:cNvSpPr/>
            <p:nvPr/>
          </p:nvSpPr>
          <p:spPr>
            <a:xfrm>
              <a:off x="207696" y="9774353"/>
              <a:ext cx="7056283" cy="2344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All Cell Lines </a:t>
              </a:r>
            </a:p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(136,374 Publications)</a:t>
              </a:r>
              <a:endParaRPr lang="en-US" sz="22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6642539" y="9774353"/>
              <a:ext cx="7056282" cy="2344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Female Cell Lines </a:t>
              </a:r>
            </a:p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(76,314 Publications)</a:t>
              </a:r>
              <a:endParaRPr lang="en-US" sz="22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13126966" y="9774353"/>
              <a:ext cx="7056281" cy="2344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Breast Cancer  Cell Lines </a:t>
              </a:r>
            </a:p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(9,349Publications)</a:t>
              </a:r>
              <a:endParaRPr lang="en-US" sz="22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900497" y="28821086"/>
            <a:ext cx="10462545" cy="1571721"/>
            <a:chOff x="-413743" y="9774353"/>
            <a:chExt cx="20282723" cy="2344448"/>
          </a:xfrm>
        </p:grpSpPr>
        <p:sp>
          <p:nvSpPr>
            <p:cNvPr id="244" name="Rectangle 243"/>
            <p:cNvSpPr/>
            <p:nvPr/>
          </p:nvSpPr>
          <p:spPr>
            <a:xfrm>
              <a:off x="-413743" y="9774353"/>
              <a:ext cx="7056282" cy="2344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All Cell Lines </a:t>
              </a:r>
            </a:p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(247 Donors)</a:t>
              </a:r>
              <a:endParaRPr lang="en-US" sz="22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035608" y="9774353"/>
              <a:ext cx="7056281" cy="2344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Female Cell Lines </a:t>
              </a:r>
            </a:p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(118 Donors)</a:t>
              </a:r>
              <a:endParaRPr lang="en-US" sz="22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2812699" y="9774353"/>
              <a:ext cx="7056281" cy="2344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Breast Cancer  Cell Lines </a:t>
              </a:r>
            </a:p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rPr>
                <a:t>(55 Donors)</a:t>
              </a:r>
              <a:endParaRPr lang="en-US" sz="22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5"/>
          <a:stretch/>
        </p:blipFill>
        <p:spPr>
          <a:xfrm>
            <a:off x="103015" y="29606946"/>
            <a:ext cx="11887200" cy="90274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06"/>
          <a:stretch/>
        </p:blipFill>
        <p:spPr>
          <a:xfrm>
            <a:off x="10750768" y="29606946"/>
            <a:ext cx="11887200" cy="8880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1" t="77292" r="43372" b="17737"/>
          <a:stretch/>
        </p:blipFill>
        <p:spPr>
          <a:xfrm>
            <a:off x="1551179" y="38907015"/>
            <a:ext cx="9144000" cy="662907"/>
          </a:xfrm>
          <a:prstGeom prst="rect">
            <a:avLst/>
          </a:prstGeom>
        </p:spPr>
      </p:pic>
      <p:pic>
        <p:nvPicPr>
          <p:cNvPr id="237" name="Picture 236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1" t="77292" r="43372" b="17737"/>
          <a:stretch/>
        </p:blipFill>
        <p:spPr>
          <a:xfrm>
            <a:off x="11821178" y="38907015"/>
            <a:ext cx="9144000" cy="662907"/>
          </a:xfrm>
          <a:prstGeom prst="rect">
            <a:avLst/>
          </a:prstGeom>
        </p:spPr>
      </p:pic>
      <p:sp>
        <p:nvSpPr>
          <p:cNvPr id="232" name="Rectangle 231"/>
          <p:cNvSpPr/>
          <p:nvPr/>
        </p:nvSpPr>
        <p:spPr>
          <a:xfrm>
            <a:off x="22142747" y="31862015"/>
            <a:ext cx="3515330" cy="1711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2008 Breast Cancer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Incidence Count </a:t>
            </a:r>
            <a:r>
              <a:rPr lang="en-US" sz="22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22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227,214)</a:t>
            </a:r>
            <a:endParaRPr lang="en-US" sz="22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25496812" y="31862015"/>
            <a:ext cx="3113592" cy="1711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2008 Breast Cancer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Death Count (42,729)</a:t>
            </a:r>
            <a:endParaRPr lang="en-US" sz="22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22150243" y="34742335"/>
            <a:ext cx="3515330" cy="1711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2013 Breast Cancer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Incidence Count (246,183)</a:t>
            </a:r>
            <a:endParaRPr lang="en-US" sz="22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25504308" y="34742335"/>
            <a:ext cx="3113592" cy="1711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2013 Breast Cancer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Death Count (43,531)</a:t>
            </a:r>
            <a:endParaRPr lang="en-US" sz="22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238" y="29467354"/>
            <a:ext cx="7772400" cy="99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36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6175</TotalTime>
  <Words>492</Words>
  <Application>Microsoft Macintosh PowerPoint</Application>
  <PresentationFormat>Custom</PresentationFormat>
  <Paragraphs>74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Impact</vt:lpstr>
      <vt:lpstr>Times New Roman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SMART</dc:creator>
  <cp:lastModifiedBy>Jessica Snyder</cp:lastModifiedBy>
  <cp:revision>124</cp:revision>
  <cp:lastPrinted>2016-07-11T04:28:03Z</cp:lastPrinted>
  <dcterms:created xsi:type="dcterms:W3CDTF">2011-12-06T07:29:26Z</dcterms:created>
  <dcterms:modified xsi:type="dcterms:W3CDTF">2016-07-11T06:14:31Z</dcterms:modified>
</cp:coreProperties>
</file>